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89" r:id="rId3"/>
    <p:sldId id="317" r:id="rId4"/>
    <p:sldId id="257" r:id="rId5"/>
    <p:sldId id="261" r:id="rId6"/>
    <p:sldId id="262" r:id="rId7"/>
    <p:sldId id="265" r:id="rId8"/>
    <p:sldId id="266" r:id="rId9"/>
    <p:sldId id="263" r:id="rId10"/>
    <p:sldId id="309" r:id="rId11"/>
    <p:sldId id="268" r:id="rId12"/>
    <p:sldId id="273" r:id="rId13"/>
    <p:sldId id="294" r:id="rId14"/>
    <p:sldId id="295" r:id="rId15"/>
    <p:sldId id="275" r:id="rId16"/>
    <p:sldId id="276" r:id="rId17"/>
    <p:sldId id="277" r:id="rId18"/>
    <p:sldId id="312" r:id="rId19"/>
    <p:sldId id="271" r:id="rId20"/>
    <p:sldId id="279" r:id="rId21"/>
    <p:sldId id="292" r:id="rId22"/>
    <p:sldId id="293" r:id="rId23"/>
    <p:sldId id="281" r:id="rId24"/>
    <p:sldId id="282" r:id="rId25"/>
    <p:sldId id="296" r:id="rId26"/>
    <p:sldId id="315" r:id="rId27"/>
    <p:sldId id="272" r:id="rId28"/>
    <p:sldId id="284" r:id="rId29"/>
    <p:sldId id="285" r:id="rId30"/>
    <p:sldId id="303" r:id="rId31"/>
    <p:sldId id="286" r:id="rId32"/>
    <p:sldId id="287" r:id="rId33"/>
    <p:sldId id="297" r:id="rId34"/>
    <p:sldId id="316" r:id="rId35"/>
    <p:sldId id="308" r:id="rId36"/>
    <p:sldId id="27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86399" autoAdjust="0"/>
  </p:normalViewPr>
  <p:slideViewPr>
    <p:cSldViewPr>
      <p:cViewPr>
        <p:scale>
          <a:sx n="85" d="100"/>
          <a:sy n="85" d="100"/>
        </p:scale>
        <p:origin x="-756"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5EA3D-75F6-4FBD-B743-D7ED4EAFB9F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F1EEC0C-0901-4710-AD6C-5CF5CC26F6AC}">
      <dgm:prSet phldrT="[Text]" custT="1"/>
      <dgm:spPr/>
      <dgm:t>
        <a:bodyPr/>
        <a:lstStyle/>
        <a:p>
          <a:r>
            <a:rPr lang="en-US" sz="1600" dirty="0" smtClean="0"/>
            <a:t>Member submits request to FC</a:t>
          </a:r>
          <a:endParaRPr lang="en-US" sz="1600" dirty="0"/>
        </a:p>
      </dgm:t>
    </dgm:pt>
    <dgm:pt modelId="{044825E7-C3D2-4507-B0C3-5906BC62260B}" type="parTrans" cxnId="{B1B31B48-D70A-4DEC-8124-124519CFAE1D}">
      <dgm:prSet/>
      <dgm:spPr/>
      <dgm:t>
        <a:bodyPr/>
        <a:lstStyle/>
        <a:p>
          <a:endParaRPr lang="en-US"/>
        </a:p>
      </dgm:t>
    </dgm:pt>
    <dgm:pt modelId="{994EE38C-7793-4765-9322-F11791687263}" type="sibTrans" cxnId="{B1B31B48-D70A-4DEC-8124-124519CFAE1D}">
      <dgm:prSet/>
      <dgm:spPr/>
      <dgm:t>
        <a:bodyPr/>
        <a:lstStyle/>
        <a:p>
          <a:endParaRPr lang="en-US"/>
        </a:p>
      </dgm:t>
    </dgm:pt>
    <dgm:pt modelId="{BC536EAA-7B5F-42E4-8251-96A7A45CB4A7}">
      <dgm:prSet phldrT="[Text]" custT="1"/>
      <dgm:spPr/>
      <dgm:t>
        <a:bodyPr/>
        <a:lstStyle/>
        <a:p>
          <a:r>
            <a:rPr lang="en-US" sz="1600" dirty="0" smtClean="0"/>
            <a:t>Approval of the application by FC at the local (Flotilla) level.</a:t>
          </a:r>
        </a:p>
      </dgm:t>
    </dgm:pt>
    <dgm:pt modelId="{16EB75E1-8A3E-4948-AE67-AF3AE7E7AA33}" type="parTrans" cxnId="{C22D5756-C0C5-4034-B1BE-BC59ED1603A9}">
      <dgm:prSet/>
      <dgm:spPr/>
      <dgm:t>
        <a:bodyPr/>
        <a:lstStyle/>
        <a:p>
          <a:endParaRPr lang="en-US"/>
        </a:p>
      </dgm:t>
    </dgm:pt>
    <dgm:pt modelId="{5A8CD0F8-EED0-4D86-9676-1C7D7458B606}" type="sibTrans" cxnId="{C22D5756-C0C5-4034-B1BE-BC59ED1603A9}">
      <dgm:prSet/>
      <dgm:spPr/>
      <dgm:t>
        <a:bodyPr/>
        <a:lstStyle/>
        <a:p>
          <a:endParaRPr lang="en-US"/>
        </a:p>
      </dgm:t>
    </dgm:pt>
    <dgm:pt modelId="{DCEC079E-CF4B-4358-A9A0-B6FC54AC254D}">
      <dgm:prSet phldrT="[Text]" custT="1"/>
      <dgm:spPr/>
      <dgm:t>
        <a:bodyPr/>
        <a:lstStyle/>
        <a:p>
          <a:r>
            <a:rPr lang="en-US" sz="1600" dirty="0" smtClean="0"/>
            <a:t>FC sends it to the DSO-HR</a:t>
          </a:r>
        </a:p>
      </dgm:t>
    </dgm:pt>
    <dgm:pt modelId="{EEC96257-0467-4D14-B415-67B467044752}" type="parTrans" cxnId="{6F62DAD2-D975-413C-983E-46A754DA64B7}">
      <dgm:prSet/>
      <dgm:spPr/>
      <dgm:t>
        <a:bodyPr/>
        <a:lstStyle/>
        <a:p>
          <a:endParaRPr lang="en-US"/>
        </a:p>
      </dgm:t>
    </dgm:pt>
    <dgm:pt modelId="{A448FA1B-2186-4021-AAB7-CCFC4BA4E64B}" type="sibTrans" cxnId="{6F62DAD2-D975-413C-983E-46A754DA64B7}">
      <dgm:prSet/>
      <dgm:spPr/>
      <dgm:t>
        <a:bodyPr/>
        <a:lstStyle/>
        <a:p>
          <a:endParaRPr lang="en-US"/>
        </a:p>
      </dgm:t>
    </dgm:pt>
    <dgm:pt modelId="{664B9B61-2AD0-4340-89A2-DFDE595DBB1A}">
      <dgm:prSet phldrT="[Text]" custT="1"/>
      <dgm:spPr/>
      <dgm:t>
        <a:bodyPr/>
        <a:lstStyle/>
        <a:p>
          <a:r>
            <a:rPr lang="en-US" sz="1600" dirty="0" smtClean="0"/>
            <a:t>DSO-HR provides final verification and approval</a:t>
          </a:r>
        </a:p>
      </dgm:t>
    </dgm:pt>
    <dgm:pt modelId="{0B4BF030-9290-4FEF-801F-3900CE606B85}" type="parTrans" cxnId="{172FFBAC-4EBE-4448-A0C6-1F000DD72283}">
      <dgm:prSet/>
      <dgm:spPr/>
      <dgm:t>
        <a:bodyPr/>
        <a:lstStyle/>
        <a:p>
          <a:endParaRPr lang="en-US"/>
        </a:p>
      </dgm:t>
    </dgm:pt>
    <dgm:pt modelId="{BB5E9141-1080-4D30-AE8A-210588DB6E4E}" type="sibTrans" cxnId="{172FFBAC-4EBE-4448-A0C6-1F000DD72283}">
      <dgm:prSet/>
      <dgm:spPr/>
      <dgm:t>
        <a:bodyPr/>
        <a:lstStyle/>
        <a:p>
          <a:endParaRPr lang="en-US"/>
        </a:p>
      </dgm:t>
    </dgm:pt>
    <dgm:pt modelId="{C665FE10-1A6A-43AE-B7CB-0405BCFDD14A}">
      <dgm:prSet phldrT="[Text]" custT="1"/>
      <dgm:spPr/>
      <dgm:t>
        <a:bodyPr/>
        <a:lstStyle/>
        <a:p>
          <a:r>
            <a:rPr lang="en-US" sz="1600" dirty="0" smtClean="0"/>
            <a:t>DSO-HR forwards the </a:t>
          </a:r>
        </a:p>
        <a:p>
          <a:r>
            <a:rPr lang="en-US" sz="1600" b="1" dirty="0" smtClean="0">
              <a:solidFill>
                <a:srgbClr val="FFFF00"/>
              </a:solidFill>
            </a:rPr>
            <a:t>ORIGINAL FORM </a:t>
          </a:r>
        </a:p>
        <a:p>
          <a:r>
            <a:rPr lang="en-US" sz="1600" dirty="0" smtClean="0"/>
            <a:t>to the District Director of Auxiliary</a:t>
          </a:r>
          <a:endParaRPr lang="en-US" sz="1600" dirty="0"/>
        </a:p>
      </dgm:t>
    </dgm:pt>
    <dgm:pt modelId="{4972607F-7B2D-4036-942E-CCB50FDDB8EE}" type="parTrans" cxnId="{4A3B0A6A-7BB1-4C4B-9422-ABBBAC5B3D1F}">
      <dgm:prSet/>
      <dgm:spPr/>
      <dgm:t>
        <a:bodyPr/>
        <a:lstStyle/>
        <a:p>
          <a:endParaRPr lang="en-US"/>
        </a:p>
      </dgm:t>
    </dgm:pt>
    <dgm:pt modelId="{ADCEF3A9-6940-4ED7-AE94-F7EC5A4CAC33}" type="sibTrans" cxnId="{4A3B0A6A-7BB1-4C4B-9422-ABBBAC5B3D1F}">
      <dgm:prSet/>
      <dgm:spPr/>
      <dgm:t>
        <a:bodyPr/>
        <a:lstStyle/>
        <a:p>
          <a:endParaRPr lang="en-US"/>
        </a:p>
      </dgm:t>
    </dgm:pt>
    <dgm:pt modelId="{981BFB14-DD98-4BE1-8849-847D1AC8DE18}">
      <dgm:prSet custT="1"/>
      <dgm:spPr/>
      <dgm:t>
        <a:bodyPr/>
        <a:lstStyle/>
        <a:p>
          <a:pPr>
            <a:spcBef>
              <a:spcPts val="0"/>
            </a:spcBef>
            <a:spcAft>
              <a:spcPts val="600"/>
            </a:spcAft>
          </a:pPr>
          <a:r>
            <a:rPr lang="en-US" sz="1600" dirty="0" smtClean="0"/>
            <a:t>DSO-HR forwards an</a:t>
          </a:r>
        </a:p>
        <a:p>
          <a:pPr>
            <a:spcBef>
              <a:spcPts val="0"/>
            </a:spcBef>
            <a:spcAft>
              <a:spcPts val="600"/>
            </a:spcAft>
          </a:pPr>
          <a:r>
            <a:rPr lang="en-US" sz="1600" b="1" dirty="0" smtClean="0">
              <a:solidFill>
                <a:srgbClr val="FFFF00"/>
              </a:solidFill>
            </a:rPr>
            <a:t> INFORMATIONAL COPY </a:t>
          </a:r>
        </a:p>
        <a:p>
          <a:pPr>
            <a:spcBef>
              <a:spcPts val="0"/>
            </a:spcBef>
            <a:spcAft>
              <a:spcPts val="600"/>
            </a:spcAft>
          </a:pPr>
          <a:r>
            <a:rPr lang="en-US" sz="1600" dirty="0" smtClean="0"/>
            <a:t>to the BC-HRN as listed on the form </a:t>
          </a:r>
        </a:p>
      </dgm:t>
    </dgm:pt>
    <dgm:pt modelId="{434BEDDA-9FB1-4E7C-8EEA-FEC91ED433D6}" type="parTrans" cxnId="{F1F28B81-09BD-4C0E-A792-6DF1B04F378E}">
      <dgm:prSet/>
      <dgm:spPr/>
      <dgm:t>
        <a:bodyPr/>
        <a:lstStyle/>
        <a:p>
          <a:endParaRPr lang="en-US"/>
        </a:p>
      </dgm:t>
    </dgm:pt>
    <dgm:pt modelId="{26427FCC-D106-421A-8F5F-B313C9C3DD80}" type="sibTrans" cxnId="{F1F28B81-09BD-4C0E-A792-6DF1B04F378E}">
      <dgm:prSet/>
      <dgm:spPr/>
      <dgm:t>
        <a:bodyPr/>
        <a:lstStyle/>
        <a:p>
          <a:endParaRPr lang="en-US"/>
        </a:p>
      </dgm:t>
    </dgm:pt>
    <dgm:pt modelId="{EFAFDC8F-4B3D-42A2-B482-9E01C5471639}">
      <dgm:prSet custT="1"/>
      <dgm:spPr/>
      <dgm:t>
        <a:bodyPr/>
        <a:lstStyle/>
        <a:p>
          <a:r>
            <a:rPr lang="en-US" sz="1600" dirty="0" smtClean="0"/>
            <a:t>DIRAUX reviews and approves and forwards the Ribbon, Medal, and Certificate to the appropriate DCO</a:t>
          </a:r>
          <a:endParaRPr lang="en-US" sz="1600" dirty="0"/>
        </a:p>
      </dgm:t>
    </dgm:pt>
    <dgm:pt modelId="{B1DA31D2-A11B-46B9-9FFD-09F3DB68666F}" type="parTrans" cxnId="{0AF0DB7A-B928-4791-8554-B30C709B0A51}">
      <dgm:prSet/>
      <dgm:spPr/>
      <dgm:t>
        <a:bodyPr/>
        <a:lstStyle/>
        <a:p>
          <a:endParaRPr lang="en-US"/>
        </a:p>
      </dgm:t>
    </dgm:pt>
    <dgm:pt modelId="{0F7FE46D-BC06-4A75-BC2D-208FF01D72DB}" type="sibTrans" cxnId="{0AF0DB7A-B928-4791-8554-B30C709B0A51}">
      <dgm:prSet/>
      <dgm:spPr/>
      <dgm:t>
        <a:bodyPr/>
        <a:lstStyle/>
        <a:p>
          <a:endParaRPr lang="en-US"/>
        </a:p>
      </dgm:t>
    </dgm:pt>
    <dgm:pt modelId="{3F531D19-8A5D-4205-B267-DAFC13183876}">
      <dgm:prSet custT="1"/>
      <dgm:spPr/>
      <dgm:t>
        <a:bodyPr/>
        <a:lstStyle/>
        <a:p>
          <a:r>
            <a:rPr lang="en-US" sz="1600" dirty="0" smtClean="0"/>
            <a:t>BC-HRN enters information into national award spread sheet for documentation.</a:t>
          </a:r>
        </a:p>
      </dgm:t>
    </dgm:pt>
    <dgm:pt modelId="{61BE852F-3A2F-46E4-AB9B-8685045FDE5A}" type="parTrans" cxnId="{B4E25EB2-E036-4D5A-851C-FD33E2A62007}">
      <dgm:prSet/>
      <dgm:spPr/>
      <dgm:t>
        <a:bodyPr/>
        <a:lstStyle/>
        <a:p>
          <a:endParaRPr lang="en-US"/>
        </a:p>
      </dgm:t>
    </dgm:pt>
    <dgm:pt modelId="{61614ED7-2ECC-4899-9DE7-580C357FC7CC}" type="sibTrans" cxnId="{B4E25EB2-E036-4D5A-851C-FD33E2A62007}">
      <dgm:prSet/>
      <dgm:spPr/>
      <dgm:t>
        <a:bodyPr/>
        <a:lstStyle/>
        <a:p>
          <a:endParaRPr lang="en-US"/>
        </a:p>
      </dgm:t>
    </dgm:pt>
    <dgm:pt modelId="{64C03753-050F-4634-A581-A7F7E6518786}">
      <dgm:prSet custT="1"/>
      <dgm:spPr/>
      <dgm:t>
        <a:bodyPr/>
        <a:lstStyle/>
        <a:p>
          <a:r>
            <a:rPr lang="en-US" sz="1600" dirty="0" smtClean="0"/>
            <a:t>DCO presents to Recruiting Member at their chosen time (typically District Conference).</a:t>
          </a:r>
        </a:p>
      </dgm:t>
    </dgm:pt>
    <dgm:pt modelId="{29A28064-23AE-4A1D-8D35-419E417086E7}" type="parTrans" cxnId="{D3E6E946-BE93-4828-AB10-6F705F9F0419}">
      <dgm:prSet/>
      <dgm:spPr/>
      <dgm:t>
        <a:bodyPr/>
        <a:lstStyle/>
        <a:p>
          <a:endParaRPr lang="en-US"/>
        </a:p>
      </dgm:t>
    </dgm:pt>
    <dgm:pt modelId="{837BB75A-D11E-4296-BB6A-C0DE4080CD60}" type="sibTrans" cxnId="{D3E6E946-BE93-4828-AB10-6F705F9F0419}">
      <dgm:prSet/>
      <dgm:spPr/>
      <dgm:t>
        <a:bodyPr/>
        <a:lstStyle/>
        <a:p>
          <a:endParaRPr lang="en-US"/>
        </a:p>
      </dgm:t>
    </dgm:pt>
    <dgm:pt modelId="{2A80FEB2-E8FD-4C1D-A015-1694DCDB04EE}" type="pres">
      <dgm:prSet presAssocID="{A2A5EA3D-75F6-4FBD-B743-D7ED4EAFB9FD}" presName="hierChild1" presStyleCnt="0">
        <dgm:presLayoutVars>
          <dgm:orgChart val="1"/>
          <dgm:chPref val="1"/>
          <dgm:dir/>
          <dgm:animOne val="branch"/>
          <dgm:animLvl val="lvl"/>
          <dgm:resizeHandles/>
        </dgm:presLayoutVars>
      </dgm:prSet>
      <dgm:spPr/>
      <dgm:t>
        <a:bodyPr/>
        <a:lstStyle/>
        <a:p>
          <a:endParaRPr lang="en-US"/>
        </a:p>
      </dgm:t>
    </dgm:pt>
    <dgm:pt modelId="{ECB9BDC4-975C-4CCF-9C2C-964826D3E576}" type="pres">
      <dgm:prSet presAssocID="{DF1EEC0C-0901-4710-AD6C-5CF5CC26F6AC}" presName="hierRoot1" presStyleCnt="0">
        <dgm:presLayoutVars>
          <dgm:hierBranch val="init"/>
        </dgm:presLayoutVars>
      </dgm:prSet>
      <dgm:spPr/>
    </dgm:pt>
    <dgm:pt modelId="{E4E1AA37-8B9E-4F4A-A09F-18401F9DBC2A}" type="pres">
      <dgm:prSet presAssocID="{DF1EEC0C-0901-4710-AD6C-5CF5CC26F6AC}" presName="rootComposite1" presStyleCnt="0"/>
      <dgm:spPr/>
    </dgm:pt>
    <dgm:pt modelId="{0FAA31F6-CE14-4E42-A789-6E46CF4C930C}" type="pres">
      <dgm:prSet presAssocID="{DF1EEC0C-0901-4710-AD6C-5CF5CC26F6AC}" presName="rootText1" presStyleLbl="node0" presStyleIdx="0" presStyleCnt="1" custScaleX="857972" custScaleY="78543" custLinFactNeighborX="65194">
        <dgm:presLayoutVars>
          <dgm:chPref val="3"/>
        </dgm:presLayoutVars>
      </dgm:prSet>
      <dgm:spPr/>
      <dgm:t>
        <a:bodyPr/>
        <a:lstStyle/>
        <a:p>
          <a:endParaRPr lang="en-US"/>
        </a:p>
      </dgm:t>
    </dgm:pt>
    <dgm:pt modelId="{1F1DE3D0-508D-4D97-92FF-65D4F1D0DC32}" type="pres">
      <dgm:prSet presAssocID="{DF1EEC0C-0901-4710-AD6C-5CF5CC26F6AC}" presName="rootConnector1" presStyleLbl="node1" presStyleIdx="0" presStyleCnt="0"/>
      <dgm:spPr/>
      <dgm:t>
        <a:bodyPr/>
        <a:lstStyle/>
        <a:p>
          <a:endParaRPr lang="en-US"/>
        </a:p>
      </dgm:t>
    </dgm:pt>
    <dgm:pt modelId="{18018C1E-ED35-4899-93EE-3FDE209B31D4}" type="pres">
      <dgm:prSet presAssocID="{DF1EEC0C-0901-4710-AD6C-5CF5CC26F6AC}" presName="hierChild2" presStyleCnt="0"/>
      <dgm:spPr/>
    </dgm:pt>
    <dgm:pt modelId="{89EA68DD-075D-4255-8BED-3FF22111328A}" type="pres">
      <dgm:prSet presAssocID="{16EB75E1-8A3E-4948-AE67-AF3AE7E7AA33}" presName="Name37" presStyleLbl="parChTrans1D2" presStyleIdx="0" presStyleCnt="1"/>
      <dgm:spPr/>
      <dgm:t>
        <a:bodyPr/>
        <a:lstStyle/>
        <a:p>
          <a:endParaRPr lang="en-US"/>
        </a:p>
      </dgm:t>
    </dgm:pt>
    <dgm:pt modelId="{8EFF5D25-A68F-49E4-B578-1E1D33831AA9}" type="pres">
      <dgm:prSet presAssocID="{BC536EAA-7B5F-42E4-8251-96A7A45CB4A7}" presName="hierRoot2" presStyleCnt="0">
        <dgm:presLayoutVars>
          <dgm:hierBranch val="init"/>
        </dgm:presLayoutVars>
      </dgm:prSet>
      <dgm:spPr/>
    </dgm:pt>
    <dgm:pt modelId="{12BA68E7-6083-411B-9703-FD272E904666}" type="pres">
      <dgm:prSet presAssocID="{BC536EAA-7B5F-42E4-8251-96A7A45CB4A7}" presName="rootComposite" presStyleCnt="0"/>
      <dgm:spPr/>
    </dgm:pt>
    <dgm:pt modelId="{D1CD75F9-3309-45F2-BBE0-D2DB01868DB9}" type="pres">
      <dgm:prSet presAssocID="{BC536EAA-7B5F-42E4-8251-96A7A45CB4A7}" presName="rootText" presStyleLbl="node2" presStyleIdx="0" presStyleCnt="1" custScaleX="857972" custScaleY="116092" custLinFactNeighborX="65194">
        <dgm:presLayoutVars>
          <dgm:chPref val="3"/>
        </dgm:presLayoutVars>
      </dgm:prSet>
      <dgm:spPr/>
      <dgm:t>
        <a:bodyPr/>
        <a:lstStyle/>
        <a:p>
          <a:endParaRPr lang="en-US"/>
        </a:p>
      </dgm:t>
    </dgm:pt>
    <dgm:pt modelId="{897DE06C-6A39-4E78-8596-B8217A371E82}" type="pres">
      <dgm:prSet presAssocID="{BC536EAA-7B5F-42E4-8251-96A7A45CB4A7}" presName="rootConnector" presStyleLbl="node2" presStyleIdx="0" presStyleCnt="1"/>
      <dgm:spPr/>
      <dgm:t>
        <a:bodyPr/>
        <a:lstStyle/>
        <a:p>
          <a:endParaRPr lang="en-US"/>
        </a:p>
      </dgm:t>
    </dgm:pt>
    <dgm:pt modelId="{C35AA1FF-F8C8-46AA-8D57-39FDEABFFE05}" type="pres">
      <dgm:prSet presAssocID="{BC536EAA-7B5F-42E4-8251-96A7A45CB4A7}" presName="hierChild4" presStyleCnt="0"/>
      <dgm:spPr/>
    </dgm:pt>
    <dgm:pt modelId="{3941A4F4-70F3-4F58-89F8-DED88532E0BF}" type="pres">
      <dgm:prSet presAssocID="{EEC96257-0467-4D14-B415-67B467044752}" presName="Name37" presStyleLbl="parChTrans1D3" presStyleIdx="0" presStyleCnt="1"/>
      <dgm:spPr/>
      <dgm:t>
        <a:bodyPr/>
        <a:lstStyle/>
        <a:p>
          <a:endParaRPr lang="en-US"/>
        </a:p>
      </dgm:t>
    </dgm:pt>
    <dgm:pt modelId="{E8889373-E0B3-4C96-81C2-FC70C7A96297}" type="pres">
      <dgm:prSet presAssocID="{DCEC079E-CF4B-4358-A9A0-B6FC54AC254D}" presName="hierRoot2" presStyleCnt="0">
        <dgm:presLayoutVars>
          <dgm:hierBranch val="init"/>
        </dgm:presLayoutVars>
      </dgm:prSet>
      <dgm:spPr/>
    </dgm:pt>
    <dgm:pt modelId="{5AD59AD9-C0A5-4921-A151-3F47F3A44E0A}" type="pres">
      <dgm:prSet presAssocID="{DCEC079E-CF4B-4358-A9A0-B6FC54AC254D}" presName="rootComposite" presStyleCnt="0"/>
      <dgm:spPr/>
    </dgm:pt>
    <dgm:pt modelId="{5252490B-08BF-42B0-ADB0-0B825174AC06}" type="pres">
      <dgm:prSet presAssocID="{DCEC079E-CF4B-4358-A9A0-B6FC54AC254D}" presName="rootText" presStyleLbl="node3" presStyleIdx="0" presStyleCnt="1" custScaleX="857972" custScaleY="86997" custLinFactNeighborX="65194">
        <dgm:presLayoutVars>
          <dgm:chPref val="3"/>
        </dgm:presLayoutVars>
      </dgm:prSet>
      <dgm:spPr/>
      <dgm:t>
        <a:bodyPr/>
        <a:lstStyle/>
        <a:p>
          <a:endParaRPr lang="en-US"/>
        </a:p>
      </dgm:t>
    </dgm:pt>
    <dgm:pt modelId="{2EDEE235-C839-4F51-8056-CC2EF45E58DE}" type="pres">
      <dgm:prSet presAssocID="{DCEC079E-CF4B-4358-A9A0-B6FC54AC254D}" presName="rootConnector" presStyleLbl="node3" presStyleIdx="0" presStyleCnt="1"/>
      <dgm:spPr/>
      <dgm:t>
        <a:bodyPr/>
        <a:lstStyle/>
        <a:p>
          <a:endParaRPr lang="en-US"/>
        </a:p>
      </dgm:t>
    </dgm:pt>
    <dgm:pt modelId="{0CE78A64-0697-4AEB-AD2B-C7E5F7A7E9B0}" type="pres">
      <dgm:prSet presAssocID="{DCEC079E-CF4B-4358-A9A0-B6FC54AC254D}" presName="hierChild4" presStyleCnt="0"/>
      <dgm:spPr/>
    </dgm:pt>
    <dgm:pt modelId="{F0CEA8A9-F95F-47BD-8B26-580227B60F05}" type="pres">
      <dgm:prSet presAssocID="{0B4BF030-9290-4FEF-801F-3900CE606B85}" presName="Name37" presStyleLbl="parChTrans1D4" presStyleIdx="0" presStyleCnt="6"/>
      <dgm:spPr/>
      <dgm:t>
        <a:bodyPr/>
        <a:lstStyle/>
        <a:p>
          <a:endParaRPr lang="en-US"/>
        </a:p>
      </dgm:t>
    </dgm:pt>
    <dgm:pt modelId="{EB7C10C4-E715-486C-83CC-DCC108D649FB}" type="pres">
      <dgm:prSet presAssocID="{664B9B61-2AD0-4340-89A2-DFDE595DBB1A}" presName="hierRoot2" presStyleCnt="0">
        <dgm:presLayoutVars>
          <dgm:hierBranch val="init"/>
        </dgm:presLayoutVars>
      </dgm:prSet>
      <dgm:spPr/>
    </dgm:pt>
    <dgm:pt modelId="{7E05CC38-BCD6-428F-ADE1-1B3DFE4FC679}" type="pres">
      <dgm:prSet presAssocID="{664B9B61-2AD0-4340-89A2-DFDE595DBB1A}" presName="rootComposite" presStyleCnt="0"/>
      <dgm:spPr/>
    </dgm:pt>
    <dgm:pt modelId="{392F9C81-9944-471D-AFC8-CBC735C8EB4D}" type="pres">
      <dgm:prSet presAssocID="{664B9B61-2AD0-4340-89A2-DFDE595DBB1A}" presName="rootText" presStyleLbl="node4" presStyleIdx="0" presStyleCnt="6" custScaleX="842665" custScaleY="86168" custLinFactNeighborX="65194">
        <dgm:presLayoutVars>
          <dgm:chPref val="3"/>
        </dgm:presLayoutVars>
      </dgm:prSet>
      <dgm:spPr/>
      <dgm:t>
        <a:bodyPr/>
        <a:lstStyle/>
        <a:p>
          <a:endParaRPr lang="en-US"/>
        </a:p>
      </dgm:t>
    </dgm:pt>
    <dgm:pt modelId="{0057CC43-AC6D-4F15-B36D-E36B903F2743}" type="pres">
      <dgm:prSet presAssocID="{664B9B61-2AD0-4340-89A2-DFDE595DBB1A}" presName="rootConnector" presStyleLbl="node4" presStyleIdx="0" presStyleCnt="6"/>
      <dgm:spPr/>
      <dgm:t>
        <a:bodyPr/>
        <a:lstStyle/>
        <a:p>
          <a:endParaRPr lang="en-US"/>
        </a:p>
      </dgm:t>
    </dgm:pt>
    <dgm:pt modelId="{0E109807-CD08-42A6-BBDD-1D1C0F7B2D7E}" type="pres">
      <dgm:prSet presAssocID="{664B9B61-2AD0-4340-89A2-DFDE595DBB1A}" presName="hierChild4" presStyleCnt="0"/>
      <dgm:spPr/>
    </dgm:pt>
    <dgm:pt modelId="{C4B302BD-37AF-408F-AD31-59EC8D22B654}" type="pres">
      <dgm:prSet presAssocID="{434BEDDA-9FB1-4E7C-8EEA-FEC91ED433D6}" presName="Name37" presStyleLbl="parChTrans1D4" presStyleIdx="1" presStyleCnt="6"/>
      <dgm:spPr/>
      <dgm:t>
        <a:bodyPr/>
        <a:lstStyle/>
        <a:p>
          <a:endParaRPr lang="en-US"/>
        </a:p>
      </dgm:t>
    </dgm:pt>
    <dgm:pt modelId="{2CFBC859-FA49-4AB5-9380-A0AA03A91B24}" type="pres">
      <dgm:prSet presAssocID="{981BFB14-DD98-4BE1-8849-847D1AC8DE18}" presName="hierRoot2" presStyleCnt="0">
        <dgm:presLayoutVars>
          <dgm:hierBranch val="init"/>
        </dgm:presLayoutVars>
      </dgm:prSet>
      <dgm:spPr/>
    </dgm:pt>
    <dgm:pt modelId="{D2DE260E-07F1-4BFD-BA5E-A6A2FA6FB6E1}" type="pres">
      <dgm:prSet presAssocID="{981BFB14-DD98-4BE1-8849-847D1AC8DE18}" presName="rootComposite" presStyleCnt="0"/>
      <dgm:spPr/>
    </dgm:pt>
    <dgm:pt modelId="{F2D671B0-3790-44E8-97AF-A580CB87F3F5}" type="pres">
      <dgm:prSet presAssocID="{981BFB14-DD98-4BE1-8849-847D1AC8DE18}" presName="rootText" presStyleLbl="node4" presStyleIdx="1" presStyleCnt="6" custScaleX="415406" custScaleY="356952" custLinFactNeighborX="5304" custLinFactNeighborY="9228">
        <dgm:presLayoutVars>
          <dgm:chPref val="3"/>
        </dgm:presLayoutVars>
      </dgm:prSet>
      <dgm:spPr/>
      <dgm:t>
        <a:bodyPr/>
        <a:lstStyle/>
        <a:p>
          <a:endParaRPr lang="en-US"/>
        </a:p>
      </dgm:t>
    </dgm:pt>
    <dgm:pt modelId="{9401DC0B-9258-4548-92AC-4F29CBE58317}" type="pres">
      <dgm:prSet presAssocID="{981BFB14-DD98-4BE1-8849-847D1AC8DE18}" presName="rootConnector" presStyleLbl="node4" presStyleIdx="1" presStyleCnt="6"/>
      <dgm:spPr/>
      <dgm:t>
        <a:bodyPr/>
        <a:lstStyle/>
        <a:p>
          <a:endParaRPr lang="en-US"/>
        </a:p>
      </dgm:t>
    </dgm:pt>
    <dgm:pt modelId="{DCBFA742-B4EE-46C5-8281-1E06039385F4}" type="pres">
      <dgm:prSet presAssocID="{981BFB14-DD98-4BE1-8849-847D1AC8DE18}" presName="hierChild4" presStyleCnt="0"/>
      <dgm:spPr/>
    </dgm:pt>
    <dgm:pt modelId="{87EBC128-42E6-40B9-B991-9A06491188E1}" type="pres">
      <dgm:prSet presAssocID="{61BE852F-3A2F-46E4-AB9B-8685045FDE5A}" presName="Name37" presStyleLbl="parChTrans1D4" presStyleIdx="2" presStyleCnt="6"/>
      <dgm:spPr/>
      <dgm:t>
        <a:bodyPr/>
        <a:lstStyle/>
        <a:p>
          <a:endParaRPr lang="en-US"/>
        </a:p>
      </dgm:t>
    </dgm:pt>
    <dgm:pt modelId="{909B7F99-0058-46AC-A7BC-5A2B46177063}" type="pres">
      <dgm:prSet presAssocID="{3F531D19-8A5D-4205-B267-DAFC13183876}" presName="hierRoot2" presStyleCnt="0">
        <dgm:presLayoutVars>
          <dgm:hierBranch val="init"/>
        </dgm:presLayoutVars>
      </dgm:prSet>
      <dgm:spPr/>
    </dgm:pt>
    <dgm:pt modelId="{5E6067C9-F9A1-47BA-8476-DB45BEFB2B7F}" type="pres">
      <dgm:prSet presAssocID="{3F531D19-8A5D-4205-B267-DAFC13183876}" presName="rootComposite" presStyleCnt="0"/>
      <dgm:spPr/>
    </dgm:pt>
    <dgm:pt modelId="{EAC8664F-E1BB-40C9-9782-D20010B1205A}" type="pres">
      <dgm:prSet presAssocID="{3F531D19-8A5D-4205-B267-DAFC13183876}" presName="rootText" presStyleLbl="node4" presStyleIdx="2" presStyleCnt="6" custScaleX="333323" custScaleY="258415" custLinFactNeighborX="-22459" custLinFactNeighborY="29326">
        <dgm:presLayoutVars>
          <dgm:chPref val="3"/>
        </dgm:presLayoutVars>
      </dgm:prSet>
      <dgm:spPr/>
      <dgm:t>
        <a:bodyPr/>
        <a:lstStyle/>
        <a:p>
          <a:endParaRPr lang="en-US"/>
        </a:p>
      </dgm:t>
    </dgm:pt>
    <dgm:pt modelId="{C39151CD-CF18-4EB4-B6DF-D553F25F0F0D}" type="pres">
      <dgm:prSet presAssocID="{3F531D19-8A5D-4205-B267-DAFC13183876}" presName="rootConnector" presStyleLbl="node4" presStyleIdx="2" presStyleCnt="6"/>
      <dgm:spPr/>
      <dgm:t>
        <a:bodyPr/>
        <a:lstStyle/>
        <a:p>
          <a:endParaRPr lang="en-US"/>
        </a:p>
      </dgm:t>
    </dgm:pt>
    <dgm:pt modelId="{784083C1-1C5A-4EFB-9AB1-4F42091456CF}" type="pres">
      <dgm:prSet presAssocID="{3F531D19-8A5D-4205-B267-DAFC13183876}" presName="hierChild4" presStyleCnt="0"/>
      <dgm:spPr/>
    </dgm:pt>
    <dgm:pt modelId="{03EC7E82-5E19-41EF-8B66-B038330243B2}" type="pres">
      <dgm:prSet presAssocID="{3F531D19-8A5D-4205-B267-DAFC13183876}" presName="hierChild5" presStyleCnt="0"/>
      <dgm:spPr/>
    </dgm:pt>
    <dgm:pt modelId="{64278B0C-3561-4E75-9800-D909F8577588}" type="pres">
      <dgm:prSet presAssocID="{981BFB14-DD98-4BE1-8849-847D1AC8DE18}" presName="hierChild5" presStyleCnt="0"/>
      <dgm:spPr/>
    </dgm:pt>
    <dgm:pt modelId="{90FF6ED0-37F9-41C1-BE93-E637F391C2C5}" type="pres">
      <dgm:prSet presAssocID="{4972607F-7B2D-4036-942E-CCB50FDDB8EE}" presName="Name37" presStyleLbl="parChTrans1D4" presStyleIdx="3" presStyleCnt="6"/>
      <dgm:spPr/>
      <dgm:t>
        <a:bodyPr/>
        <a:lstStyle/>
        <a:p>
          <a:endParaRPr lang="en-US"/>
        </a:p>
      </dgm:t>
    </dgm:pt>
    <dgm:pt modelId="{514B8DA5-0F60-4F88-BAF6-057AD2169093}" type="pres">
      <dgm:prSet presAssocID="{C665FE10-1A6A-43AE-B7CB-0405BCFDD14A}" presName="hierRoot2" presStyleCnt="0">
        <dgm:presLayoutVars>
          <dgm:hierBranch val="init"/>
        </dgm:presLayoutVars>
      </dgm:prSet>
      <dgm:spPr/>
    </dgm:pt>
    <dgm:pt modelId="{A916FDF6-052A-4D57-A457-152376F06F73}" type="pres">
      <dgm:prSet presAssocID="{C665FE10-1A6A-43AE-B7CB-0405BCFDD14A}" presName="rootComposite" presStyleCnt="0"/>
      <dgm:spPr/>
    </dgm:pt>
    <dgm:pt modelId="{55CC9097-7684-4214-8E85-2765727DF460}" type="pres">
      <dgm:prSet presAssocID="{C665FE10-1A6A-43AE-B7CB-0405BCFDD14A}" presName="rootText" presStyleLbl="node4" presStyleIdx="3" presStyleCnt="6" custScaleX="498388" custScaleY="269469" custLinFactNeighborX="21414" custLinFactNeighborY="15573">
        <dgm:presLayoutVars>
          <dgm:chPref val="3"/>
        </dgm:presLayoutVars>
      </dgm:prSet>
      <dgm:spPr/>
      <dgm:t>
        <a:bodyPr/>
        <a:lstStyle/>
        <a:p>
          <a:endParaRPr lang="en-US"/>
        </a:p>
      </dgm:t>
    </dgm:pt>
    <dgm:pt modelId="{2D0080ED-8557-463E-A338-3C9710A578FC}" type="pres">
      <dgm:prSet presAssocID="{C665FE10-1A6A-43AE-B7CB-0405BCFDD14A}" presName="rootConnector" presStyleLbl="node4" presStyleIdx="3" presStyleCnt="6"/>
      <dgm:spPr/>
      <dgm:t>
        <a:bodyPr/>
        <a:lstStyle/>
        <a:p>
          <a:endParaRPr lang="en-US"/>
        </a:p>
      </dgm:t>
    </dgm:pt>
    <dgm:pt modelId="{3840EE94-8BF2-454C-B04C-0A70E78728FD}" type="pres">
      <dgm:prSet presAssocID="{C665FE10-1A6A-43AE-B7CB-0405BCFDD14A}" presName="hierChild4" presStyleCnt="0"/>
      <dgm:spPr/>
    </dgm:pt>
    <dgm:pt modelId="{61A1770B-8DA5-424F-8BC1-CC06E741CAC2}" type="pres">
      <dgm:prSet presAssocID="{B1DA31D2-A11B-46B9-9FFD-09F3DB68666F}" presName="Name37" presStyleLbl="parChTrans1D4" presStyleIdx="4" presStyleCnt="6"/>
      <dgm:spPr/>
      <dgm:t>
        <a:bodyPr/>
        <a:lstStyle/>
        <a:p>
          <a:endParaRPr lang="en-US"/>
        </a:p>
      </dgm:t>
    </dgm:pt>
    <dgm:pt modelId="{73D2C1A9-9551-45B0-AC9A-A39B4AB87A74}" type="pres">
      <dgm:prSet presAssocID="{EFAFDC8F-4B3D-42A2-B482-9E01C5471639}" presName="hierRoot2" presStyleCnt="0">
        <dgm:presLayoutVars>
          <dgm:hierBranch val="init"/>
        </dgm:presLayoutVars>
      </dgm:prSet>
      <dgm:spPr/>
    </dgm:pt>
    <dgm:pt modelId="{B6DC9FB2-6599-4F2E-939B-B14E364C7899}" type="pres">
      <dgm:prSet presAssocID="{EFAFDC8F-4B3D-42A2-B482-9E01C5471639}" presName="rootComposite" presStyleCnt="0"/>
      <dgm:spPr/>
    </dgm:pt>
    <dgm:pt modelId="{D137DC03-8BC8-4E29-920D-944BC6F0A38B}" type="pres">
      <dgm:prSet presAssocID="{EFAFDC8F-4B3D-42A2-B482-9E01C5471639}" presName="rootText" presStyleLbl="node4" presStyleIdx="4" presStyleCnt="6" custScaleX="497417" custScaleY="229858" custLinFactNeighborX="20589" custLinFactNeighborY="20533">
        <dgm:presLayoutVars>
          <dgm:chPref val="3"/>
        </dgm:presLayoutVars>
      </dgm:prSet>
      <dgm:spPr/>
      <dgm:t>
        <a:bodyPr/>
        <a:lstStyle/>
        <a:p>
          <a:endParaRPr lang="en-US"/>
        </a:p>
      </dgm:t>
    </dgm:pt>
    <dgm:pt modelId="{34DA2124-E57C-4BE3-8BF3-56E4D6D62B93}" type="pres">
      <dgm:prSet presAssocID="{EFAFDC8F-4B3D-42A2-B482-9E01C5471639}" presName="rootConnector" presStyleLbl="node4" presStyleIdx="4" presStyleCnt="6"/>
      <dgm:spPr/>
      <dgm:t>
        <a:bodyPr/>
        <a:lstStyle/>
        <a:p>
          <a:endParaRPr lang="en-US"/>
        </a:p>
      </dgm:t>
    </dgm:pt>
    <dgm:pt modelId="{82C66A18-5629-4C40-BF73-B3D9A0445F61}" type="pres">
      <dgm:prSet presAssocID="{EFAFDC8F-4B3D-42A2-B482-9E01C5471639}" presName="hierChild4" presStyleCnt="0"/>
      <dgm:spPr/>
    </dgm:pt>
    <dgm:pt modelId="{FD283BE3-C173-40A4-B036-0545BEEEC76A}" type="pres">
      <dgm:prSet presAssocID="{29A28064-23AE-4A1D-8D35-419E417086E7}" presName="Name37" presStyleLbl="parChTrans1D4" presStyleIdx="5" presStyleCnt="6"/>
      <dgm:spPr/>
      <dgm:t>
        <a:bodyPr/>
        <a:lstStyle/>
        <a:p>
          <a:endParaRPr lang="en-US"/>
        </a:p>
      </dgm:t>
    </dgm:pt>
    <dgm:pt modelId="{600F19AA-2B58-48A3-AACF-0E574F363D50}" type="pres">
      <dgm:prSet presAssocID="{64C03753-050F-4634-A581-A7F7E6518786}" presName="hierRoot2" presStyleCnt="0">
        <dgm:presLayoutVars>
          <dgm:hierBranch val="init"/>
        </dgm:presLayoutVars>
      </dgm:prSet>
      <dgm:spPr/>
    </dgm:pt>
    <dgm:pt modelId="{070ADFFE-FDF8-42C0-9978-2D699FADE4B7}" type="pres">
      <dgm:prSet presAssocID="{64C03753-050F-4634-A581-A7F7E6518786}" presName="rootComposite" presStyleCnt="0"/>
      <dgm:spPr/>
    </dgm:pt>
    <dgm:pt modelId="{734664CF-D732-48C0-BCC4-1221D980E503}" type="pres">
      <dgm:prSet presAssocID="{64C03753-050F-4634-A581-A7F7E6518786}" presName="rootText" presStyleLbl="node4" presStyleIdx="5" presStyleCnt="6" custScaleX="498920" custScaleY="215145" custLinFactNeighborX="10918">
        <dgm:presLayoutVars>
          <dgm:chPref val="3"/>
        </dgm:presLayoutVars>
      </dgm:prSet>
      <dgm:spPr/>
      <dgm:t>
        <a:bodyPr/>
        <a:lstStyle/>
        <a:p>
          <a:endParaRPr lang="en-US"/>
        </a:p>
      </dgm:t>
    </dgm:pt>
    <dgm:pt modelId="{34E1CF83-249E-403B-A5A1-8956F3144BD3}" type="pres">
      <dgm:prSet presAssocID="{64C03753-050F-4634-A581-A7F7E6518786}" presName="rootConnector" presStyleLbl="node4" presStyleIdx="5" presStyleCnt="6"/>
      <dgm:spPr/>
      <dgm:t>
        <a:bodyPr/>
        <a:lstStyle/>
        <a:p>
          <a:endParaRPr lang="en-US"/>
        </a:p>
      </dgm:t>
    </dgm:pt>
    <dgm:pt modelId="{882C29A3-D680-4F2A-82F3-9913CE8394BA}" type="pres">
      <dgm:prSet presAssocID="{64C03753-050F-4634-A581-A7F7E6518786}" presName="hierChild4" presStyleCnt="0"/>
      <dgm:spPr/>
    </dgm:pt>
    <dgm:pt modelId="{C108F7A6-E750-45E0-A6C1-EA7F8E2C2982}" type="pres">
      <dgm:prSet presAssocID="{64C03753-050F-4634-A581-A7F7E6518786}" presName="hierChild5" presStyleCnt="0"/>
      <dgm:spPr/>
    </dgm:pt>
    <dgm:pt modelId="{2AD93D62-3A61-4DCB-ABE8-5C09CDC7FF76}" type="pres">
      <dgm:prSet presAssocID="{EFAFDC8F-4B3D-42A2-B482-9E01C5471639}" presName="hierChild5" presStyleCnt="0"/>
      <dgm:spPr/>
    </dgm:pt>
    <dgm:pt modelId="{46E2AF38-8D4F-4CE8-9AA8-5F90801C373C}" type="pres">
      <dgm:prSet presAssocID="{C665FE10-1A6A-43AE-B7CB-0405BCFDD14A}" presName="hierChild5" presStyleCnt="0"/>
      <dgm:spPr/>
    </dgm:pt>
    <dgm:pt modelId="{125B26E9-272D-4E16-95BE-A45533144332}" type="pres">
      <dgm:prSet presAssocID="{664B9B61-2AD0-4340-89A2-DFDE595DBB1A}" presName="hierChild5" presStyleCnt="0"/>
      <dgm:spPr/>
    </dgm:pt>
    <dgm:pt modelId="{CE9A865C-EA36-4E78-88C2-487DB67175B4}" type="pres">
      <dgm:prSet presAssocID="{DCEC079E-CF4B-4358-A9A0-B6FC54AC254D}" presName="hierChild5" presStyleCnt="0"/>
      <dgm:spPr/>
    </dgm:pt>
    <dgm:pt modelId="{AA38F3AC-8F99-4373-8575-44146C55BCD2}" type="pres">
      <dgm:prSet presAssocID="{BC536EAA-7B5F-42E4-8251-96A7A45CB4A7}" presName="hierChild5" presStyleCnt="0"/>
      <dgm:spPr/>
    </dgm:pt>
    <dgm:pt modelId="{3C2BEAEB-9309-4E22-A4BB-8BA556BE167C}" type="pres">
      <dgm:prSet presAssocID="{DF1EEC0C-0901-4710-AD6C-5CF5CC26F6AC}" presName="hierChild3" presStyleCnt="0"/>
      <dgm:spPr/>
    </dgm:pt>
  </dgm:ptLst>
  <dgm:cxnLst>
    <dgm:cxn modelId="{1DA602A3-F84A-454A-9C16-6D12B6F362CA}" type="presOf" srcId="{BC536EAA-7B5F-42E4-8251-96A7A45CB4A7}" destId="{D1CD75F9-3309-45F2-BBE0-D2DB01868DB9}" srcOrd="0" destOrd="0" presId="urn:microsoft.com/office/officeart/2005/8/layout/orgChart1"/>
    <dgm:cxn modelId="{0E6045C5-E402-4515-A17B-C7F178652879}" type="presOf" srcId="{434BEDDA-9FB1-4E7C-8EEA-FEC91ED433D6}" destId="{C4B302BD-37AF-408F-AD31-59EC8D22B654}" srcOrd="0" destOrd="0" presId="urn:microsoft.com/office/officeart/2005/8/layout/orgChart1"/>
    <dgm:cxn modelId="{C81386ED-3C39-4C68-B930-C61DD1901B71}" type="presOf" srcId="{4972607F-7B2D-4036-942E-CCB50FDDB8EE}" destId="{90FF6ED0-37F9-41C1-BE93-E637F391C2C5}" srcOrd="0" destOrd="0" presId="urn:microsoft.com/office/officeart/2005/8/layout/orgChart1"/>
    <dgm:cxn modelId="{0AF0DB7A-B928-4791-8554-B30C709B0A51}" srcId="{C665FE10-1A6A-43AE-B7CB-0405BCFDD14A}" destId="{EFAFDC8F-4B3D-42A2-B482-9E01C5471639}" srcOrd="0" destOrd="0" parTransId="{B1DA31D2-A11B-46B9-9FFD-09F3DB68666F}" sibTransId="{0F7FE46D-BC06-4A75-BC2D-208FF01D72DB}"/>
    <dgm:cxn modelId="{D3D932A6-8CE6-443B-A677-AC285CCB208A}" type="presOf" srcId="{DF1EEC0C-0901-4710-AD6C-5CF5CC26F6AC}" destId="{1F1DE3D0-508D-4D97-92FF-65D4F1D0DC32}" srcOrd="1" destOrd="0" presId="urn:microsoft.com/office/officeart/2005/8/layout/orgChart1"/>
    <dgm:cxn modelId="{17617556-B08A-4F58-9EA8-F2F3DBB2D22B}" type="presOf" srcId="{BC536EAA-7B5F-42E4-8251-96A7A45CB4A7}" destId="{897DE06C-6A39-4E78-8596-B8217A371E82}" srcOrd="1" destOrd="0" presId="urn:microsoft.com/office/officeart/2005/8/layout/orgChart1"/>
    <dgm:cxn modelId="{94975E98-4C2B-4DAC-947E-16F027667B30}" type="presOf" srcId="{EFAFDC8F-4B3D-42A2-B482-9E01C5471639}" destId="{D137DC03-8BC8-4E29-920D-944BC6F0A38B}" srcOrd="0" destOrd="0" presId="urn:microsoft.com/office/officeart/2005/8/layout/orgChart1"/>
    <dgm:cxn modelId="{098349B8-E268-4CD8-A7D9-1399DB60BA5F}" type="presOf" srcId="{981BFB14-DD98-4BE1-8849-847D1AC8DE18}" destId="{F2D671B0-3790-44E8-97AF-A580CB87F3F5}" srcOrd="0" destOrd="0" presId="urn:microsoft.com/office/officeart/2005/8/layout/orgChart1"/>
    <dgm:cxn modelId="{03CF7D3E-13A4-413A-B049-C4C85C098A97}" type="presOf" srcId="{3F531D19-8A5D-4205-B267-DAFC13183876}" destId="{EAC8664F-E1BB-40C9-9782-D20010B1205A}" srcOrd="0" destOrd="0" presId="urn:microsoft.com/office/officeart/2005/8/layout/orgChart1"/>
    <dgm:cxn modelId="{32366AC6-52B7-4A71-8668-1C07C1E6ACA8}" type="presOf" srcId="{664B9B61-2AD0-4340-89A2-DFDE595DBB1A}" destId="{392F9C81-9944-471D-AFC8-CBC735C8EB4D}" srcOrd="0" destOrd="0" presId="urn:microsoft.com/office/officeart/2005/8/layout/orgChart1"/>
    <dgm:cxn modelId="{172FFBAC-4EBE-4448-A0C6-1F000DD72283}" srcId="{DCEC079E-CF4B-4358-A9A0-B6FC54AC254D}" destId="{664B9B61-2AD0-4340-89A2-DFDE595DBB1A}" srcOrd="0" destOrd="0" parTransId="{0B4BF030-9290-4FEF-801F-3900CE606B85}" sibTransId="{BB5E9141-1080-4D30-AE8A-210588DB6E4E}"/>
    <dgm:cxn modelId="{1B14579A-9A21-47B5-B48A-3C9F46CCE453}" type="presOf" srcId="{EEC96257-0467-4D14-B415-67B467044752}" destId="{3941A4F4-70F3-4F58-89F8-DED88532E0BF}" srcOrd="0" destOrd="0" presId="urn:microsoft.com/office/officeart/2005/8/layout/orgChart1"/>
    <dgm:cxn modelId="{5D9DE989-511C-406C-B221-37D3BAACF2A2}" type="presOf" srcId="{0B4BF030-9290-4FEF-801F-3900CE606B85}" destId="{F0CEA8A9-F95F-47BD-8B26-580227B60F05}" srcOrd="0" destOrd="0" presId="urn:microsoft.com/office/officeart/2005/8/layout/orgChart1"/>
    <dgm:cxn modelId="{AEC91801-1197-4524-A3F2-8233815A10ED}" type="presOf" srcId="{EFAFDC8F-4B3D-42A2-B482-9E01C5471639}" destId="{34DA2124-E57C-4BE3-8BF3-56E4D6D62B93}" srcOrd="1" destOrd="0" presId="urn:microsoft.com/office/officeart/2005/8/layout/orgChart1"/>
    <dgm:cxn modelId="{4A3B0A6A-7BB1-4C4B-9422-ABBBAC5B3D1F}" srcId="{664B9B61-2AD0-4340-89A2-DFDE595DBB1A}" destId="{C665FE10-1A6A-43AE-B7CB-0405BCFDD14A}" srcOrd="1" destOrd="0" parTransId="{4972607F-7B2D-4036-942E-CCB50FDDB8EE}" sibTransId="{ADCEF3A9-6940-4ED7-AE94-F7EC5A4CAC33}"/>
    <dgm:cxn modelId="{D27CCED5-6B05-4299-9E73-FDEC9373B16B}" type="presOf" srcId="{61BE852F-3A2F-46E4-AB9B-8685045FDE5A}" destId="{87EBC128-42E6-40B9-B991-9A06491188E1}" srcOrd="0" destOrd="0" presId="urn:microsoft.com/office/officeart/2005/8/layout/orgChart1"/>
    <dgm:cxn modelId="{E43D665C-7916-4051-9B21-FC71141957D0}" type="presOf" srcId="{DCEC079E-CF4B-4358-A9A0-B6FC54AC254D}" destId="{5252490B-08BF-42B0-ADB0-0B825174AC06}" srcOrd="0" destOrd="0" presId="urn:microsoft.com/office/officeart/2005/8/layout/orgChart1"/>
    <dgm:cxn modelId="{4D005C3A-01A7-4064-9774-536CB5527C18}" type="presOf" srcId="{64C03753-050F-4634-A581-A7F7E6518786}" destId="{34E1CF83-249E-403B-A5A1-8956F3144BD3}" srcOrd="1" destOrd="0" presId="urn:microsoft.com/office/officeart/2005/8/layout/orgChart1"/>
    <dgm:cxn modelId="{C22D5756-C0C5-4034-B1BE-BC59ED1603A9}" srcId="{DF1EEC0C-0901-4710-AD6C-5CF5CC26F6AC}" destId="{BC536EAA-7B5F-42E4-8251-96A7A45CB4A7}" srcOrd="0" destOrd="0" parTransId="{16EB75E1-8A3E-4948-AE67-AF3AE7E7AA33}" sibTransId="{5A8CD0F8-EED0-4D86-9676-1C7D7458B606}"/>
    <dgm:cxn modelId="{D8873EBA-2DAA-467E-873B-E955997371D5}" type="presOf" srcId="{DCEC079E-CF4B-4358-A9A0-B6FC54AC254D}" destId="{2EDEE235-C839-4F51-8056-CC2EF45E58DE}" srcOrd="1" destOrd="0" presId="urn:microsoft.com/office/officeart/2005/8/layout/orgChart1"/>
    <dgm:cxn modelId="{259F2B0D-19DA-44EB-AEF0-4E04DE87BAD3}" type="presOf" srcId="{16EB75E1-8A3E-4948-AE67-AF3AE7E7AA33}" destId="{89EA68DD-075D-4255-8BED-3FF22111328A}" srcOrd="0" destOrd="0" presId="urn:microsoft.com/office/officeart/2005/8/layout/orgChart1"/>
    <dgm:cxn modelId="{9C62CFD6-7767-4749-AE1F-BAE4F928263F}" type="presOf" srcId="{A2A5EA3D-75F6-4FBD-B743-D7ED4EAFB9FD}" destId="{2A80FEB2-E8FD-4C1D-A015-1694DCDB04EE}" srcOrd="0" destOrd="0" presId="urn:microsoft.com/office/officeart/2005/8/layout/orgChart1"/>
    <dgm:cxn modelId="{AB99F66F-43AE-46A9-9534-9FE0E228296B}" type="presOf" srcId="{DF1EEC0C-0901-4710-AD6C-5CF5CC26F6AC}" destId="{0FAA31F6-CE14-4E42-A789-6E46CF4C930C}" srcOrd="0" destOrd="0" presId="urn:microsoft.com/office/officeart/2005/8/layout/orgChart1"/>
    <dgm:cxn modelId="{6F62DAD2-D975-413C-983E-46A754DA64B7}" srcId="{BC536EAA-7B5F-42E4-8251-96A7A45CB4A7}" destId="{DCEC079E-CF4B-4358-A9A0-B6FC54AC254D}" srcOrd="0" destOrd="0" parTransId="{EEC96257-0467-4D14-B415-67B467044752}" sibTransId="{A448FA1B-2186-4021-AAB7-CCFC4BA4E64B}"/>
    <dgm:cxn modelId="{E0E397AC-C476-4B0D-808F-EC1C0B3DCD77}" type="presOf" srcId="{981BFB14-DD98-4BE1-8849-847D1AC8DE18}" destId="{9401DC0B-9258-4548-92AC-4F29CBE58317}" srcOrd="1" destOrd="0" presId="urn:microsoft.com/office/officeart/2005/8/layout/orgChart1"/>
    <dgm:cxn modelId="{7C49D3EF-C569-4E88-886D-76F142590BEB}" type="presOf" srcId="{C665FE10-1A6A-43AE-B7CB-0405BCFDD14A}" destId="{55CC9097-7684-4214-8E85-2765727DF460}" srcOrd="0" destOrd="0" presId="urn:microsoft.com/office/officeart/2005/8/layout/orgChart1"/>
    <dgm:cxn modelId="{CD13A693-4574-410E-8F86-B9BC7C42F2F3}" type="presOf" srcId="{664B9B61-2AD0-4340-89A2-DFDE595DBB1A}" destId="{0057CC43-AC6D-4F15-B36D-E36B903F2743}" srcOrd="1" destOrd="0" presId="urn:microsoft.com/office/officeart/2005/8/layout/orgChart1"/>
    <dgm:cxn modelId="{B1B31B48-D70A-4DEC-8124-124519CFAE1D}" srcId="{A2A5EA3D-75F6-4FBD-B743-D7ED4EAFB9FD}" destId="{DF1EEC0C-0901-4710-AD6C-5CF5CC26F6AC}" srcOrd="0" destOrd="0" parTransId="{044825E7-C3D2-4507-B0C3-5906BC62260B}" sibTransId="{994EE38C-7793-4765-9322-F11791687263}"/>
    <dgm:cxn modelId="{B4E25EB2-E036-4D5A-851C-FD33E2A62007}" srcId="{981BFB14-DD98-4BE1-8849-847D1AC8DE18}" destId="{3F531D19-8A5D-4205-B267-DAFC13183876}" srcOrd="0" destOrd="0" parTransId="{61BE852F-3A2F-46E4-AB9B-8685045FDE5A}" sibTransId="{61614ED7-2ECC-4899-9DE7-580C357FC7CC}"/>
    <dgm:cxn modelId="{F1F28B81-09BD-4C0E-A792-6DF1B04F378E}" srcId="{664B9B61-2AD0-4340-89A2-DFDE595DBB1A}" destId="{981BFB14-DD98-4BE1-8849-847D1AC8DE18}" srcOrd="0" destOrd="0" parTransId="{434BEDDA-9FB1-4E7C-8EEA-FEC91ED433D6}" sibTransId="{26427FCC-D106-421A-8F5F-B313C9C3DD80}"/>
    <dgm:cxn modelId="{C1D8D259-6BDD-4D80-9583-8AF5FE806D79}" type="presOf" srcId="{C665FE10-1A6A-43AE-B7CB-0405BCFDD14A}" destId="{2D0080ED-8557-463E-A338-3C9710A578FC}" srcOrd="1" destOrd="0" presId="urn:microsoft.com/office/officeart/2005/8/layout/orgChart1"/>
    <dgm:cxn modelId="{54CF0E5C-6487-40A4-9A1E-74007CBFB1AF}" type="presOf" srcId="{64C03753-050F-4634-A581-A7F7E6518786}" destId="{734664CF-D732-48C0-BCC4-1221D980E503}" srcOrd="0" destOrd="0" presId="urn:microsoft.com/office/officeart/2005/8/layout/orgChart1"/>
    <dgm:cxn modelId="{79D967AC-BD11-4EFF-852E-603F2434C429}" type="presOf" srcId="{3F531D19-8A5D-4205-B267-DAFC13183876}" destId="{C39151CD-CF18-4EB4-B6DF-D553F25F0F0D}" srcOrd="1" destOrd="0" presId="urn:microsoft.com/office/officeart/2005/8/layout/orgChart1"/>
    <dgm:cxn modelId="{D3E6E946-BE93-4828-AB10-6F705F9F0419}" srcId="{EFAFDC8F-4B3D-42A2-B482-9E01C5471639}" destId="{64C03753-050F-4634-A581-A7F7E6518786}" srcOrd="0" destOrd="0" parTransId="{29A28064-23AE-4A1D-8D35-419E417086E7}" sibTransId="{837BB75A-D11E-4296-BB6A-C0DE4080CD60}"/>
    <dgm:cxn modelId="{B116B0AE-D58B-40AA-8068-CD0CE677334A}" type="presOf" srcId="{29A28064-23AE-4A1D-8D35-419E417086E7}" destId="{FD283BE3-C173-40A4-B036-0545BEEEC76A}" srcOrd="0" destOrd="0" presId="urn:microsoft.com/office/officeart/2005/8/layout/orgChart1"/>
    <dgm:cxn modelId="{F75F39F0-7736-4CAD-9842-B98D16EA093E}" type="presOf" srcId="{B1DA31D2-A11B-46B9-9FFD-09F3DB68666F}" destId="{61A1770B-8DA5-424F-8BC1-CC06E741CAC2}" srcOrd="0" destOrd="0" presId="urn:microsoft.com/office/officeart/2005/8/layout/orgChart1"/>
    <dgm:cxn modelId="{6DA6D143-3FB9-4EE2-AF70-082497E17146}" type="presParOf" srcId="{2A80FEB2-E8FD-4C1D-A015-1694DCDB04EE}" destId="{ECB9BDC4-975C-4CCF-9C2C-964826D3E576}" srcOrd="0" destOrd="0" presId="urn:microsoft.com/office/officeart/2005/8/layout/orgChart1"/>
    <dgm:cxn modelId="{64950312-9806-4C58-BB7F-7EDA13484B56}" type="presParOf" srcId="{ECB9BDC4-975C-4CCF-9C2C-964826D3E576}" destId="{E4E1AA37-8B9E-4F4A-A09F-18401F9DBC2A}" srcOrd="0" destOrd="0" presId="urn:microsoft.com/office/officeart/2005/8/layout/orgChart1"/>
    <dgm:cxn modelId="{9E36425C-FF3D-4713-9E55-F0733EDDD9EE}" type="presParOf" srcId="{E4E1AA37-8B9E-4F4A-A09F-18401F9DBC2A}" destId="{0FAA31F6-CE14-4E42-A789-6E46CF4C930C}" srcOrd="0" destOrd="0" presId="urn:microsoft.com/office/officeart/2005/8/layout/orgChart1"/>
    <dgm:cxn modelId="{7740E5A3-0B0F-42A7-A636-536C5E311F7A}" type="presParOf" srcId="{E4E1AA37-8B9E-4F4A-A09F-18401F9DBC2A}" destId="{1F1DE3D0-508D-4D97-92FF-65D4F1D0DC32}" srcOrd="1" destOrd="0" presId="urn:microsoft.com/office/officeart/2005/8/layout/orgChart1"/>
    <dgm:cxn modelId="{9A707FA7-4056-47BF-B3C7-FE8BBD1C3871}" type="presParOf" srcId="{ECB9BDC4-975C-4CCF-9C2C-964826D3E576}" destId="{18018C1E-ED35-4899-93EE-3FDE209B31D4}" srcOrd="1" destOrd="0" presId="urn:microsoft.com/office/officeart/2005/8/layout/orgChart1"/>
    <dgm:cxn modelId="{30A91CC4-06AA-4478-B05B-04A5EBA83C55}" type="presParOf" srcId="{18018C1E-ED35-4899-93EE-3FDE209B31D4}" destId="{89EA68DD-075D-4255-8BED-3FF22111328A}" srcOrd="0" destOrd="0" presId="urn:microsoft.com/office/officeart/2005/8/layout/orgChart1"/>
    <dgm:cxn modelId="{42A377D6-5D8C-4194-A7F8-02356EE244A0}" type="presParOf" srcId="{18018C1E-ED35-4899-93EE-3FDE209B31D4}" destId="{8EFF5D25-A68F-49E4-B578-1E1D33831AA9}" srcOrd="1" destOrd="0" presId="urn:microsoft.com/office/officeart/2005/8/layout/orgChart1"/>
    <dgm:cxn modelId="{591C00E0-C213-4843-BACF-393AD774FC30}" type="presParOf" srcId="{8EFF5D25-A68F-49E4-B578-1E1D33831AA9}" destId="{12BA68E7-6083-411B-9703-FD272E904666}" srcOrd="0" destOrd="0" presId="urn:microsoft.com/office/officeart/2005/8/layout/orgChart1"/>
    <dgm:cxn modelId="{DD59B2F1-E7E7-47E8-86E9-D7BF8C7A2F9B}" type="presParOf" srcId="{12BA68E7-6083-411B-9703-FD272E904666}" destId="{D1CD75F9-3309-45F2-BBE0-D2DB01868DB9}" srcOrd="0" destOrd="0" presId="urn:microsoft.com/office/officeart/2005/8/layout/orgChart1"/>
    <dgm:cxn modelId="{ADFC3D0C-D0E0-45E5-A2AA-2F23B79041C3}" type="presParOf" srcId="{12BA68E7-6083-411B-9703-FD272E904666}" destId="{897DE06C-6A39-4E78-8596-B8217A371E82}" srcOrd="1" destOrd="0" presId="urn:microsoft.com/office/officeart/2005/8/layout/orgChart1"/>
    <dgm:cxn modelId="{C841A39F-9FD9-48FA-B5EA-D3987F2147FE}" type="presParOf" srcId="{8EFF5D25-A68F-49E4-B578-1E1D33831AA9}" destId="{C35AA1FF-F8C8-46AA-8D57-39FDEABFFE05}" srcOrd="1" destOrd="0" presId="urn:microsoft.com/office/officeart/2005/8/layout/orgChart1"/>
    <dgm:cxn modelId="{2DC09DB8-2DFF-4F73-BE8F-96AA2575C7BF}" type="presParOf" srcId="{C35AA1FF-F8C8-46AA-8D57-39FDEABFFE05}" destId="{3941A4F4-70F3-4F58-89F8-DED88532E0BF}" srcOrd="0" destOrd="0" presId="urn:microsoft.com/office/officeart/2005/8/layout/orgChart1"/>
    <dgm:cxn modelId="{FBE85C9C-A7BE-40A4-8A2B-0A2C4BEC8C47}" type="presParOf" srcId="{C35AA1FF-F8C8-46AA-8D57-39FDEABFFE05}" destId="{E8889373-E0B3-4C96-81C2-FC70C7A96297}" srcOrd="1" destOrd="0" presId="urn:microsoft.com/office/officeart/2005/8/layout/orgChart1"/>
    <dgm:cxn modelId="{C284880E-2A6E-4EA7-9142-234806709FD4}" type="presParOf" srcId="{E8889373-E0B3-4C96-81C2-FC70C7A96297}" destId="{5AD59AD9-C0A5-4921-A151-3F47F3A44E0A}" srcOrd="0" destOrd="0" presId="urn:microsoft.com/office/officeart/2005/8/layout/orgChart1"/>
    <dgm:cxn modelId="{015BFBEC-9080-4FCA-A142-C2C0378009EF}" type="presParOf" srcId="{5AD59AD9-C0A5-4921-A151-3F47F3A44E0A}" destId="{5252490B-08BF-42B0-ADB0-0B825174AC06}" srcOrd="0" destOrd="0" presId="urn:microsoft.com/office/officeart/2005/8/layout/orgChart1"/>
    <dgm:cxn modelId="{24ADDB57-ADB0-4D2F-A025-0EAC3EDA9DB0}" type="presParOf" srcId="{5AD59AD9-C0A5-4921-A151-3F47F3A44E0A}" destId="{2EDEE235-C839-4F51-8056-CC2EF45E58DE}" srcOrd="1" destOrd="0" presId="urn:microsoft.com/office/officeart/2005/8/layout/orgChart1"/>
    <dgm:cxn modelId="{575DCC91-BAAF-4C6C-9FE1-C0A43E7653ED}" type="presParOf" srcId="{E8889373-E0B3-4C96-81C2-FC70C7A96297}" destId="{0CE78A64-0697-4AEB-AD2B-C7E5F7A7E9B0}" srcOrd="1" destOrd="0" presId="urn:microsoft.com/office/officeart/2005/8/layout/orgChart1"/>
    <dgm:cxn modelId="{F31B2451-E7B3-49F6-A045-8462CB324E86}" type="presParOf" srcId="{0CE78A64-0697-4AEB-AD2B-C7E5F7A7E9B0}" destId="{F0CEA8A9-F95F-47BD-8B26-580227B60F05}" srcOrd="0" destOrd="0" presId="urn:microsoft.com/office/officeart/2005/8/layout/orgChart1"/>
    <dgm:cxn modelId="{F69D393D-028C-41DA-B0A9-78801A7A1A22}" type="presParOf" srcId="{0CE78A64-0697-4AEB-AD2B-C7E5F7A7E9B0}" destId="{EB7C10C4-E715-486C-83CC-DCC108D649FB}" srcOrd="1" destOrd="0" presId="urn:microsoft.com/office/officeart/2005/8/layout/orgChart1"/>
    <dgm:cxn modelId="{53819747-B812-404C-B019-8751FDFE2E05}" type="presParOf" srcId="{EB7C10C4-E715-486C-83CC-DCC108D649FB}" destId="{7E05CC38-BCD6-428F-ADE1-1B3DFE4FC679}" srcOrd="0" destOrd="0" presId="urn:microsoft.com/office/officeart/2005/8/layout/orgChart1"/>
    <dgm:cxn modelId="{0F0A6994-5221-4450-9F0E-A13907CFAFF9}" type="presParOf" srcId="{7E05CC38-BCD6-428F-ADE1-1B3DFE4FC679}" destId="{392F9C81-9944-471D-AFC8-CBC735C8EB4D}" srcOrd="0" destOrd="0" presId="urn:microsoft.com/office/officeart/2005/8/layout/orgChart1"/>
    <dgm:cxn modelId="{6AFC50AB-7D16-4D79-9416-99E57E588362}" type="presParOf" srcId="{7E05CC38-BCD6-428F-ADE1-1B3DFE4FC679}" destId="{0057CC43-AC6D-4F15-B36D-E36B903F2743}" srcOrd="1" destOrd="0" presId="urn:microsoft.com/office/officeart/2005/8/layout/orgChart1"/>
    <dgm:cxn modelId="{7874586C-D07F-4C93-BBB5-DFDC8AC27761}" type="presParOf" srcId="{EB7C10C4-E715-486C-83CC-DCC108D649FB}" destId="{0E109807-CD08-42A6-BBDD-1D1C0F7B2D7E}" srcOrd="1" destOrd="0" presId="urn:microsoft.com/office/officeart/2005/8/layout/orgChart1"/>
    <dgm:cxn modelId="{01CA6197-EE68-432A-A44C-B0E7A873D553}" type="presParOf" srcId="{0E109807-CD08-42A6-BBDD-1D1C0F7B2D7E}" destId="{C4B302BD-37AF-408F-AD31-59EC8D22B654}" srcOrd="0" destOrd="0" presId="urn:microsoft.com/office/officeart/2005/8/layout/orgChart1"/>
    <dgm:cxn modelId="{9F693A87-437B-43BC-AD9A-5F9CFCB994E6}" type="presParOf" srcId="{0E109807-CD08-42A6-BBDD-1D1C0F7B2D7E}" destId="{2CFBC859-FA49-4AB5-9380-A0AA03A91B24}" srcOrd="1" destOrd="0" presId="urn:microsoft.com/office/officeart/2005/8/layout/orgChart1"/>
    <dgm:cxn modelId="{33EC347B-5DE6-4BA6-9212-8D28BA276A44}" type="presParOf" srcId="{2CFBC859-FA49-4AB5-9380-A0AA03A91B24}" destId="{D2DE260E-07F1-4BFD-BA5E-A6A2FA6FB6E1}" srcOrd="0" destOrd="0" presId="urn:microsoft.com/office/officeart/2005/8/layout/orgChart1"/>
    <dgm:cxn modelId="{4DB2999D-F2A8-4BC7-9E56-B2048C27471C}" type="presParOf" srcId="{D2DE260E-07F1-4BFD-BA5E-A6A2FA6FB6E1}" destId="{F2D671B0-3790-44E8-97AF-A580CB87F3F5}" srcOrd="0" destOrd="0" presId="urn:microsoft.com/office/officeart/2005/8/layout/orgChart1"/>
    <dgm:cxn modelId="{F1AFCFBD-6C0F-4C65-98AC-0B5EE57B0AD6}" type="presParOf" srcId="{D2DE260E-07F1-4BFD-BA5E-A6A2FA6FB6E1}" destId="{9401DC0B-9258-4548-92AC-4F29CBE58317}" srcOrd="1" destOrd="0" presId="urn:microsoft.com/office/officeart/2005/8/layout/orgChart1"/>
    <dgm:cxn modelId="{44838AA5-0694-44FC-9D57-B98C85C961DC}" type="presParOf" srcId="{2CFBC859-FA49-4AB5-9380-A0AA03A91B24}" destId="{DCBFA742-B4EE-46C5-8281-1E06039385F4}" srcOrd="1" destOrd="0" presId="urn:microsoft.com/office/officeart/2005/8/layout/orgChart1"/>
    <dgm:cxn modelId="{56C33C9C-FF17-459B-B94C-58537E736C2D}" type="presParOf" srcId="{DCBFA742-B4EE-46C5-8281-1E06039385F4}" destId="{87EBC128-42E6-40B9-B991-9A06491188E1}" srcOrd="0" destOrd="0" presId="urn:microsoft.com/office/officeart/2005/8/layout/orgChart1"/>
    <dgm:cxn modelId="{55223291-CD5D-4176-9DF9-9A212DBAF899}" type="presParOf" srcId="{DCBFA742-B4EE-46C5-8281-1E06039385F4}" destId="{909B7F99-0058-46AC-A7BC-5A2B46177063}" srcOrd="1" destOrd="0" presId="urn:microsoft.com/office/officeart/2005/8/layout/orgChart1"/>
    <dgm:cxn modelId="{2C57B7BE-50A1-45EE-9AA7-C72106AA9ABD}" type="presParOf" srcId="{909B7F99-0058-46AC-A7BC-5A2B46177063}" destId="{5E6067C9-F9A1-47BA-8476-DB45BEFB2B7F}" srcOrd="0" destOrd="0" presId="urn:microsoft.com/office/officeart/2005/8/layout/orgChart1"/>
    <dgm:cxn modelId="{47494230-15CE-47CE-AC54-DB027D669FF8}" type="presParOf" srcId="{5E6067C9-F9A1-47BA-8476-DB45BEFB2B7F}" destId="{EAC8664F-E1BB-40C9-9782-D20010B1205A}" srcOrd="0" destOrd="0" presId="urn:microsoft.com/office/officeart/2005/8/layout/orgChart1"/>
    <dgm:cxn modelId="{63588E31-71BF-48FB-BC70-579FA46855F5}" type="presParOf" srcId="{5E6067C9-F9A1-47BA-8476-DB45BEFB2B7F}" destId="{C39151CD-CF18-4EB4-B6DF-D553F25F0F0D}" srcOrd="1" destOrd="0" presId="urn:microsoft.com/office/officeart/2005/8/layout/orgChart1"/>
    <dgm:cxn modelId="{1A10124F-9018-4FAE-B4FD-3AC98D7AD242}" type="presParOf" srcId="{909B7F99-0058-46AC-A7BC-5A2B46177063}" destId="{784083C1-1C5A-4EFB-9AB1-4F42091456CF}" srcOrd="1" destOrd="0" presId="urn:microsoft.com/office/officeart/2005/8/layout/orgChart1"/>
    <dgm:cxn modelId="{B24C3C2E-AD6C-4720-A55D-5008AAC221F1}" type="presParOf" srcId="{909B7F99-0058-46AC-A7BC-5A2B46177063}" destId="{03EC7E82-5E19-41EF-8B66-B038330243B2}" srcOrd="2" destOrd="0" presId="urn:microsoft.com/office/officeart/2005/8/layout/orgChart1"/>
    <dgm:cxn modelId="{4AED7BCF-77E4-4577-8AB4-BCC200C11EF3}" type="presParOf" srcId="{2CFBC859-FA49-4AB5-9380-A0AA03A91B24}" destId="{64278B0C-3561-4E75-9800-D909F8577588}" srcOrd="2" destOrd="0" presId="urn:microsoft.com/office/officeart/2005/8/layout/orgChart1"/>
    <dgm:cxn modelId="{4171AA6E-5659-49AA-8309-7AEEF4E2EF4B}" type="presParOf" srcId="{0E109807-CD08-42A6-BBDD-1D1C0F7B2D7E}" destId="{90FF6ED0-37F9-41C1-BE93-E637F391C2C5}" srcOrd="2" destOrd="0" presId="urn:microsoft.com/office/officeart/2005/8/layout/orgChart1"/>
    <dgm:cxn modelId="{2DA4E091-F95E-4025-B62B-8D1345459BFD}" type="presParOf" srcId="{0E109807-CD08-42A6-BBDD-1D1C0F7B2D7E}" destId="{514B8DA5-0F60-4F88-BAF6-057AD2169093}" srcOrd="3" destOrd="0" presId="urn:microsoft.com/office/officeart/2005/8/layout/orgChart1"/>
    <dgm:cxn modelId="{227B7293-404A-49AD-92A0-F3CB92E058CA}" type="presParOf" srcId="{514B8DA5-0F60-4F88-BAF6-057AD2169093}" destId="{A916FDF6-052A-4D57-A457-152376F06F73}" srcOrd="0" destOrd="0" presId="urn:microsoft.com/office/officeart/2005/8/layout/orgChart1"/>
    <dgm:cxn modelId="{C3B0AE53-AB70-41AD-AB54-EA18AED7B112}" type="presParOf" srcId="{A916FDF6-052A-4D57-A457-152376F06F73}" destId="{55CC9097-7684-4214-8E85-2765727DF460}" srcOrd="0" destOrd="0" presId="urn:microsoft.com/office/officeart/2005/8/layout/orgChart1"/>
    <dgm:cxn modelId="{D57A70A6-94D4-4FAD-A5FA-3FE67B0C15C1}" type="presParOf" srcId="{A916FDF6-052A-4D57-A457-152376F06F73}" destId="{2D0080ED-8557-463E-A338-3C9710A578FC}" srcOrd="1" destOrd="0" presId="urn:microsoft.com/office/officeart/2005/8/layout/orgChart1"/>
    <dgm:cxn modelId="{8447B675-D79A-404B-A3E9-97BBE874A7F4}" type="presParOf" srcId="{514B8DA5-0F60-4F88-BAF6-057AD2169093}" destId="{3840EE94-8BF2-454C-B04C-0A70E78728FD}" srcOrd="1" destOrd="0" presId="urn:microsoft.com/office/officeart/2005/8/layout/orgChart1"/>
    <dgm:cxn modelId="{90B6C710-EB80-4F65-B1D9-07F31F240C0A}" type="presParOf" srcId="{3840EE94-8BF2-454C-B04C-0A70E78728FD}" destId="{61A1770B-8DA5-424F-8BC1-CC06E741CAC2}" srcOrd="0" destOrd="0" presId="urn:microsoft.com/office/officeart/2005/8/layout/orgChart1"/>
    <dgm:cxn modelId="{C712D960-40FA-4B29-93C9-F24977C10B07}" type="presParOf" srcId="{3840EE94-8BF2-454C-B04C-0A70E78728FD}" destId="{73D2C1A9-9551-45B0-AC9A-A39B4AB87A74}" srcOrd="1" destOrd="0" presId="urn:microsoft.com/office/officeart/2005/8/layout/orgChart1"/>
    <dgm:cxn modelId="{4C12B4C4-D0AE-4A57-93E5-0656742E2806}" type="presParOf" srcId="{73D2C1A9-9551-45B0-AC9A-A39B4AB87A74}" destId="{B6DC9FB2-6599-4F2E-939B-B14E364C7899}" srcOrd="0" destOrd="0" presId="urn:microsoft.com/office/officeart/2005/8/layout/orgChart1"/>
    <dgm:cxn modelId="{45D77F51-50B3-44AB-8332-661977D5ABF8}" type="presParOf" srcId="{B6DC9FB2-6599-4F2E-939B-B14E364C7899}" destId="{D137DC03-8BC8-4E29-920D-944BC6F0A38B}" srcOrd="0" destOrd="0" presId="urn:microsoft.com/office/officeart/2005/8/layout/orgChart1"/>
    <dgm:cxn modelId="{09EB4D79-3E33-4713-B143-04BB458846FF}" type="presParOf" srcId="{B6DC9FB2-6599-4F2E-939B-B14E364C7899}" destId="{34DA2124-E57C-4BE3-8BF3-56E4D6D62B93}" srcOrd="1" destOrd="0" presId="urn:microsoft.com/office/officeart/2005/8/layout/orgChart1"/>
    <dgm:cxn modelId="{9EF71D00-4E7A-4304-97C3-292A0DC53CC3}" type="presParOf" srcId="{73D2C1A9-9551-45B0-AC9A-A39B4AB87A74}" destId="{82C66A18-5629-4C40-BF73-B3D9A0445F61}" srcOrd="1" destOrd="0" presId="urn:microsoft.com/office/officeart/2005/8/layout/orgChart1"/>
    <dgm:cxn modelId="{E02233B7-2AA2-4CCF-AD2E-5AE9D3542DB9}" type="presParOf" srcId="{82C66A18-5629-4C40-BF73-B3D9A0445F61}" destId="{FD283BE3-C173-40A4-B036-0545BEEEC76A}" srcOrd="0" destOrd="0" presId="urn:microsoft.com/office/officeart/2005/8/layout/orgChart1"/>
    <dgm:cxn modelId="{A0CF3503-EBCC-40C3-A6BF-A03B9F7D722B}" type="presParOf" srcId="{82C66A18-5629-4C40-BF73-B3D9A0445F61}" destId="{600F19AA-2B58-48A3-AACF-0E574F363D50}" srcOrd="1" destOrd="0" presId="urn:microsoft.com/office/officeart/2005/8/layout/orgChart1"/>
    <dgm:cxn modelId="{7FC14D6D-CD24-4440-A93A-1D82493B9D34}" type="presParOf" srcId="{600F19AA-2B58-48A3-AACF-0E574F363D50}" destId="{070ADFFE-FDF8-42C0-9978-2D699FADE4B7}" srcOrd="0" destOrd="0" presId="urn:microsoft.com/office/officeart/2005/8/layout/orgChart1"/>
    <dgm:cxn modelId="{CDA599BF-3E2C-475D-9DFB-6E70C7B9C2D2}" type="presParOf" srcId="{070ADFFE-FDF8-42C0-9978-2D699FADE4B7}" destId="{734664CF-D732-48C0-BCC4-1221D980E503}" srcOrd="0" destOrd="0" presId="urn:microsoft.com/office/officeart/2005/8/layout/orgChart1"/>
    <dgm:cxn modelId="{608C09B8-9B44-42DD-A8F7-5B5A09E3801E}" type="presParOf" srcId="{070ADFFE-FDF8-42C0-9978-2D699FADE4B7}" destId="{34E1CF83-249E-403B-A5A1-8956F3144BD3}" srcOrd="1" destOrd="0" presId="urn:microsoft.com/office/officeart/2005/8/layout/orgChart1"/>
    <dgm:cxn modelId="{0C8EA7CF-4218-42C7-8D93-39A2C53A6448}" type="presParOf" srcId="{600F19AA-2B58-48A3-AACF-0E574F363D50}" destId="{882C29A3-D680-4F2A-82F3-9913CE8394BA}" srcOrd="1" destOrd="0" presId="urn:microsoft.com/office/officeart/2005/8/layout/orgChart1"/>
    <dgm:cxn modelId="{C8462E4C-D32C-4A84-AC46-3D1EE417D67B}" type="presParOf" srcId="{600F19AA-2B58-48A3-AACF-0E574F363D50}" destId="{C108F7A6-E750-45E0-A6C1-EA7F8E2C2982}" srcOrd="2" destOrd="0" presId="urn:microsoft.com/office/officeart/2005/8/layout/orgChart1"/>
    <dgm:cxn modelId="{0C43159C-8B50-4BE1-AABC-1E0C33B34243}" type="presParOf" srcId="{73D2C1A9-9551-45B0-AC9A-A39B4AB87A74}" destId="{2AD93D62-3A61-4DCB-ABE8-5C09CDC7FF76}" srcOrd="2" destOrd="0" presId="urn:microsoft.com/office/officeart/2005/8/layout/orgChart1"/>
    <dgm:cxn modelId="{1F5A117D-8814-4349-8ECC-9654E97DC219}" type="presParOf" srcId="{514B8DA5-0F60-4F88-BAF6-057AD2169093}" destId="{46E2AF38-8D4F-4CE8-9AA8-5F90801C373C}" srcOrd="2" destOrd="0" presId="urn:microsoft.com/office/officeart/2005/8/layout/orgChart1"/>
    <dgm:cxn modelId="{09CF51C6-9D08-4EF4-A61A-00D46132D9F2}" type="presParOf" srcId="{EB7C10C4-E715-486C-83CC-DCC108D649FB}" destId="{125B26E9-272D-4E16-95BE-A45533144332}" srcOrd="2" destOrd="0" presId="urn:microsoft.com/office/officeart/2005/8/layout/orgChart1"/>
    <dgm:cxn modelId="{75C74DF7-6A5C-4D11-A422-5AE5159B921E}" type="presParOf" srcId="{E8889373-E0B3-4C96-81C2-FC70C7A96297}" destId="{CE9A865C-EA36-4E78-88C2-487DB67175B4}" srcOrd="2" destOrd="0" presId="urn:microsoft.com/office/officeart/2005/8/layout/orgChart1"/>
    <dgm:cxn modelId="{CBF880A6-E4E3-415E-985F-9518BA9FE380}" type="presParOf" srcId="{8EFF5D25-A68F-49E4-B578-1E1D33831AA9}" destId="{AA38F3AC-8F99-4373-8575-44146C55BCD2}" srcOrd="2" destOrd="0" presId="urn:microsoft.com/office/officeart/2005/8/layout/orgChart1"/>
    <dgm:cxn modelId="{54B8B9CF-EF91-498B-A50F-37B3B1719251}" type="presParOf" srcId="{ECB9BDC4-975C-4CCF-9C2C-964826D3E576}" destId="{3C2BEAEB-9309-4E22-A4BB-8BA556BE167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C7591F-D899-41D4-BAB1-E4BCBEDBE724}" type="doc">
      <dgm:prSet loTypeId="urn:microsoft.com/office/officeart/2005/8/layout/bProcess3" loCatId="process" qsTypeId="urn:microsoft.com/office/officeart/2005/8/quickstyle/3d7" qsCatId="3D" csTypeId="urn:microsoft.com/office/officeart/2005/8/colors/accent1_2" csCatId="accent1" phldr="1"/>
      <dgm:spPr/>
      <dgm:t>
        <a:bodyPr/>
        <a:lstStyle/>
        <a:p>
          <a:endParaRPr lang="en-US"/>
        </a:p>
      </dgm:t>
    </dgm:pt>
    <dgm:pt modelId="{2C2EBEC9-CED7-43B9-B98B-9EC63D8E9246}">
      <dgm:prSet phldrT="[Text]" custT="1"/>
      <dgm:spPr/>
      <dgm:t>
        <a:bodyPr/>
        <a:lstStyle/>
        <a:p>
          <a:r>
            <a:rPr lang="en-US" sz="1400" dirty="0" smtClean="0"/>
            <a:t>Member submits form  to BC-HRN</a:t>
          </a:r>
        </a:p>
      </dgm:t>
    </dgm:pt>
    <dgm:pt modelId="{CA1AF877-C0F4-4DCA-9C5E-79F2D57091E9}" type="parTrans" cxnId="{C8513EAE-A1B7-4DBF-ADBE-08AD6078D711}">
      <dgm:prSet/>
      <dgm:spPr/>
      <dgm:t>
        <a:bodyPr/>
        <a:lstStyle/>
        <a:p>
          <a:endParaRPr lang="en-US"/>
        </a:p>
      </dgm:t>
    </dgm:pt>
    <dgm:pt modelId="{EA5869FF-4C9C-44A9-A15E-1F2DE1F197D7}" type="sibTrans" cxnId="{C8513EAE-A1B7-4DBF-ADBE-08AD6078D711}">
      <dgm:prSet/>
      <dgm:spPr/>
      <dgm:t>
        <a:bodyPr/>
        <a:lstStyle/>
        <a:p>
          <a:endParaRPr lang="en-US" dirty="0"/>
        </a:p>
      </dgm:t>
    </dgm:pt>
    <dgm:pt modelId="{5BBFFB4D-A213-4F06-BC6F-F6E807A30F59}">
      <dgm:prSet phldrT="[Text]" custT="1"/>
      <dgm:spPr/>
      <dgm:t>
        <a:bodyPr/>
        <a:lstStyle/>
        <a:p>
          <a:r>
            <a:rPr lang="en-US" sz="1300" dirty="0" smtClean="0"/>
            <a:t>BC-HRN reviews and gives final approval on award. Information is added to National tracking spreadsheet.</a:t>
          </a:r>
        </a:p>
      </dgm:t>
    </dgm:pt>
    <dgm:pt modelId="{9A793708-8632-48CC-8159-D29949021366}" type="parTrans" cxnId="{9D307676-A094-4BE7-B3C1-550BE60F287F}">
      <dgm:prSet/>
      <dgm:spPr/>
      <dgm:t>
        <a:bodyPr/>
        <a:lstStyle/>
        <a:p>
          <a:endParaRPr lang="en-US"/>
        </a:p>
      </dgm:t>
    </dgm:pt>
    <dgm:pt modelId="{89130ADB-8F4A-45A7-8435-D6A54FC2449B}" type="sibTrans" cxnId="{9D307676-A094-4BE7-B3C1-550BE60F287F}">
      <dgm:prSet/>
      <dgm:spPr/>
      <dgm:t>
        <a:bodyPr/>
        <a:lstStyle/>
        <a:p>
          <a:endParaRPr lang="en-US" dirty="0"/>
        </a:p>
      </dgm:t>
    </dgm:pt>
    <dgm:pt modelId="{B0FD64CF-1F79-40FE-8222-EBA580CB09C6}">
      <dgm:prSet phldrT="[Text]" custT="1"/>
      <dgm:spPr/>
      <dgm:t>
        <a:bodyPr/>
        <a:lstStyle/>
        <a:p>
          <a:r>
            <a:rPr lang="en-US" sz="1400" dirty="0" smtClean="0"/>
            <a:t>NACO disseminates to appropriate DCO’s</a:t>
          </a:r>
        </a:p>
      </dgm:t>
    </dgm:pt>
    <dgm:pt modelId="{46BA4904-4C76-497F-A2E7-F59F49ED4C3A}" type="parTrans" cxnId="{E61AE9E3-CF3B-4D8D-903F-787534AC1A01}">
      <dgm:prSet/>
      <dgm:spPr/>
      <dgm:t>
        <a:bodyPr/>
        <a:lstStyle/>
        <a:p>
          <a:endParaRPr lang="en-US"/>
        </a:p>
      </dgm:t>
    </dgm:pt>
    <dgm:pt modelId="{9040FE77-06DD-43E9-B0A4-9B8BE2BA29F3}" type="sibTrans" cxnId="{E61AE9E3-CF3B-4D8D-903F-787534AC1A01}">
      <dgm:prSet/>
      <dgm:spPr/>
      <dgm:t>
        <a:bodyPr/>
        <a:lstStyle/>
        <a:p>
          <a:endParaRPr lang="en-US" dirty="0"/>
        </a:p>
      </dgm:t>
    </dgm:pt>
    <dgm:pt modelId="{22FFD60D-2318-40F8-A9B8-F4126B714EB6}">
      <dgm:prSet phldrT="[Text]" custT="1"/>
      <dgm:spPr/>
      <dgm:t>
        <a:bodyPr/>
        <a:lstStyle/>
        <a:p>
          <a:r>
            <a:rPr lang="en-US" sz="1300" dirty="0" smtClean="0"/>
            <a:t>Certificate is generated and mailed to NACO for signatures</a:t>
          </a:r>
        </a:p>
      </dgm:t>
    </dgm:pt>
    <dgm:pt modelId="{5897971A-951D-4B32-94F7-6FE30C6C988F}" type="parTrans" cxnId="{E7DF19F4-922B-427F-8D44-AB24938B9D65}">
      <dgm:prSet/>
      <dgm:spPr/>
      <dgm:t>
        <a:bodyPr/>
        <a:lstStyle/>
        <a:p>
          <a:endParaRPr lang="en-US"/>
        </a:p>
      </dgm:t>
    </dgm:pt>
    <dgm:pt modelId="{4930A556-DD70-4009-B801-0B39A4335D11}" type="sibTrans" cxnId="{E7DF19F4-922B-427F-8D44-AB24938B9D65}">
      <dgm:prSet/>
      <dgm:spPr/>
      <dgm:t>
        <a:bodyPr/>
        <a:lstStyle/>
        <a:p>
          <a:endParaRPr lang="en-US" dirty="0"/>
        </a:p>
      </dgm:t>
    </dgm:pt>
    <dgm:pt modelId="{188D40C5-5659-4F94-B3AC-A028E1202341}">
      <dgm:prSet phldrT="[Text]" custT="1"/>
      <dgm:spPr/>
      <dgm:t>
        <a:bodyPr/>
        <a:lstStyle/>
        <a:p>
          <a:r>
            <a:rPr lang="en-US" sz="1400" dirty="0" smtClean="0"/>
            <a:t>DCO disseminates certificates at District Conference or  discretion</a:t>
          </a:r>
        </a:p>
      </dgm:t>
    </dgm:pt>
    <dgm:pt modelId="{B4003E58-F694-4549-BBF7-197D9CC26DF3}" type="parTrans" cxnId="{2DF35092-0B31-4C45-AC02-AE7D67374787}">
      <dgm:prSet/>
      <dgm:spPr/>
      <dgm:t>
        <a:bodyPr/>
        <a:lstStyle/>
        <a:p>
          <a:endParaRPr lang="en-US"/>
        </a:p>
      </dgm:t>
    </dgm:pt>
    <dgm:pt modelId="{B8FDAB11-EB49-4BA2-99E5-BC137E4FF503}" type="sibTrans" cxnId="{2DF35092-0B31-4C45-AC02-AE7D67374787}">
      <dgm:prSet/>
      <dgm:spPr/>
      <dgm:t>
        <a:bodyPr/>
        <a:lstStyle/>
        <a:p>
          <a:endParaRPr lang="en-US"/>
        </a:p>
      </dgm:t>
    </dgm:pt>
    <dgm:pt modelId="{FB84B8DE-842A-4477-9879-76E4C4102411}" type="pres">
      <dgm:prSet presAssocID="{94C7591F-D899-41D4-BAB1-E4BCBEDBE724}" presName="Name0" presStyleCnt="0">
        <dgm:presLayoutVars>
          <dgm:dir/>
          <dgm:resizeHandles val="exact"/>
        </dgm:presLayoutVars>
      </dgm:prSet>
      <dgm:spPr/>
      <dgm:t>
        <a:bodyPr/>
        <a:lstStyle/>
        <a:p>
          <a:endParaRPr lang="en-US"/>
        </a:p>
      </dgm:t>
    </dgm:pt>
    <dgm:pt modelId="{DAA891AC-D9F6-4F65-B961-263F93C3C48E}" type="pres">
      <dgm:prSet presAssocID="{2C2EBEC9-CED7-43B9-B98B-9EC63D8E9246}" presName="node" presStyleLbl="node1" presStyleIdx="0" presStyleCnt="5">
        <dgm:presLayoutVars>
          <dgm:bulletEnabled val="1"/>
        </dgm:presLayoutVars>
      </dgm:prSet>
      <dgm:spPr/>
      <dgm:t>
        <a:bodyPr/>
        <a:lstStyle/>
        <a:p>
          <a:endParaRPr lang="en-US"/>
        </a:p>
      </dgm:t>
    </dgm:pt>
    <dgm:pt modelId="{A372FF33-3FD9-459D-AA43-0D9AD232E009}" type="pres">
      <dgm:prSet presAssocID="{EA5869FF-4C9C-44A9-A15E-1F2DE1F197D7}" presName="sibTrans" presStyleLbl="sibTrans1D1" presStyleIdx="0" presStyleCnt="4"/>
      <dgm:spPr/>
      <dgm:t>
        <a:bodyPr/>
        <a:lstStyle/>
        <a:p>
          <a:endParaRPr lang="en-US"/>
        </a:p>
      </dgm:t>
    </dgm:pt>
    <dgm:pt modelId="{E4408956-34B2-4115-AC99-2E99B405AF61}" type="pres">
      <dgm:prSet presAssocID="{EA5869FF-4C9C-44A9-A15E-1F2DE1F197D7}" presName="connectorText" presStyleLbl="sibTrans1D1" presStyleIdx="0" presStyleCnt="4"/>
      <dgm:spPr/>
      <dgm:t>
        <a:bodyPr/>
        <a:lstStyle/>
        <a:p>
          <a:endParaRPr lang="en-US"/>
        </a:p>
      </dgm:t>
    </dgm:pt>
    <dgm:pt modelId="{D106F032-85C6-4065-9A4F-A36FC35064FB}" type="pres">
      <dgm:prSet presAssocID="{5BBFFB4D-A213-4F06-BC6F-F6E807A30F59}" presName="node" presStyleLbl="node1" presStyleIdx="1" presStyleCnt="5">
        <dgm:presLayoutVars>
          <dgm:bulletEnabled val="1"/>
        </dgm:presLayoutVars>
      </dgm:prSet>
      <dgm:spPr/>
      <dgm:t>
        <a:bodyPr/>
        <a:lstStyle/>
        <a:p>
          <a:endParaRPr lang="en-US"/>
        </a:p>
      </dgm:t>
    </dgm:pt>
    <dgm:pt modelId="{E16F77DF-A325-4903-9010-834D43A9D367}" type="pres">
      <dgm:prSet presAssocID="{89130ADB-8F4A-45A7-8435-D6A54FC2449B}" presName="sibTrans" presStyleLbl="sibTrans1D1" presStyleIdx="1" presStyleCnt="4"/>
      <dgm:spPr/>
      <dgm:t>
        <a:bodyPr/>
        <a:lstStyle/>
        <a:p>
          <a:endParaRPr lang="en-US"/>
        </a:p>
      </dgm:t>
    </dgm:pt>
    <dgm:pt modelId="{B68345BE-039C-413A-A330-D6FA79B987C5}" type="pres">
      <dgm:prSet presAssocID="{89130ADB-8F4A-45A7-8435-D6A54FC2449B}" presName="connectorText" presStyleLbl="sibTrans1D1" presStyleIdx="1" presStyleCnt="4"/>
      <dgm:spPr/>
      <dgm:t>
        <a:bodyPr/>
        <a:lstStyle/>
        <a:p>
          <a:endParaRPr lang="en-US"/>
        </a:p>
      </dgm:t>
    </dgm:pt>
    <dgm:pt modelId="{1ED295C7-A828-4C45-887D-4AB455C7558F}" type="pres">
      <dgm:prSet presAssocID="{22FFD60D-2318-40F8-A9B8-F4126B714EB6}" presName="node" presStyleLbl="node1" presStyleIdx="2" presStyleCnt="5">
        <dgm:presLayoutVars>
          <dgm:bulletEnabled val="1"/>
        </dgm:presLayoutVars>
      </dgm:prSet>
      <dgm:spPr/>
      <dgm:t>
        <a:bodyPr/>
        <a:lstStyle/>
        <a:p>
          <a:endParaRPr lang="en-US"/>
        </a:p>
      </dgm:t>
    </dgm:pt>
    <dgm:pt modelId="{0E9633F4-0995-4FCF-99C1-918EDE01B945}" type="pres">
      <dgm:prSet presAssocID="{4930A556-DD70-4009-B801-0B39A4335D11}" presName="sibTrans" presStyleLbl="sibTrans1D1" presStyleIdx="2" presStyleCnt="4"/>
      <dgm:spPr/>
      <dgm:t>
        <a:bodyPr/>
        <a:lstStyle/>
        <a:p>
          <a:endParaRPr lang="en-US"/>
        </a:p>
      </dgm:t>
    </dgm:pt>
    <dgm:pt modelId="{FB11F79C-D5A2-473D-A914-D50BB335770B}" type="pres">
      <dgm:prSet presAssocID="{4930A556-DD70-4009-B801-0B39A4335D11}" presName="connectorText" presStyleLbl="sibTrans1D1" presStyleIdx="2" presStyleCnt="4"/>
      <dgm:spPr/>
      <dgm:t>
        <a:bodyPr/>
        <a:lstStyle/>
        <a:p>
          <a:endParaRPr lang="en-US"/>
        </a:p>
      </dgm:t>
    </dgm:pt>
    <dgm:pt modelId="{D9B87E44-BBDA-403E-8F55-8D93DDF21AFC}" type="pres">
      <dgm:prSet presAssocID="{B0FD64CF-1F79-40FE-8222-EBA580CB09C6}" presName="node" presStyleLbl="node1" presStyleIdx="3" presStyleCnt="5">
        <dgm:presLayoutVars>
          <dgm:bulletEnabled val="1"/>
        </dgm:presLayoutVars>
      </dgm:prSet>
      <dgm:spPr/>
      <dgm:t>
        <a:bodyPr/>
        <a:lstStyle/>
        <a:p>
          <a:endParaRPr lang="en-US"/>
        </a:p>
      </dgm:t>
    </dgm:pt>
    <dgm:pt modelId="{BB809AD3-10CE-4629-88C6-E78709C10FBE}" type="pres">
      <dgm:prSet presAssocID="{9040FE77-06DD-43E9-B0A4-9B8BE2BA29F3}" presName="sibTrans" presStyleLbl="sibTrans1D1" presStyleIdx="3" presStyleCnt="4"/>
      <dgm:spPr/>
      <dgm:t>
        <a:bodyPr/>
        <a:lstStyle/>
        <a:p>
          <a:endParaRPr lang="en-US"/>
        </a:p>
      </dgm:t>
    </dgm:pt>
    <dgm:pt modelId="{02349565-1F27-4279-840B-6B7BC164BB98}" type="pres">
      <dgm:prSet presAssocID="{9040FE77-06DD-43E9-B0A4-9B8BE2BA29F3}" presName="connectorText" presStyleLbl="sibTrans1D1" presStyleIdx="3" presStyleCnt="4"/>
      <dgm:spPr/>
      <dgm:t>
        <a:bodyPr/>
        <a:lstStyle/>
        <a:p>
          <a:endParaRPr lang="en-US"/>
        </a:p>
      </dgm:t>
    </dgm:pt>
    <dgm:pt modelId="{33B2E68B-0A6C-4A2F-B773-525A313E7A83}" type="pres">
      <dgm:prSet presAssocID="{188D40C5-5659-4F94-B3AC-A028E1202341}" presName="node" presStyleLbl="node1" presStyleIdx="4" presStyleCnt="5">
        <dgm:presLayoutVars>
          <dgm:bulletEnabled val="1"/>
        </dgm:presLayoutVars>
      </dgm:prSet>
      <dgm:spPr/>
      <dgm:t>
        <a:bodyPr/>
        <a:lstStyle/>
        <a:p>
          <a:endParaRPr lang="en-US"/>
        </a:p>
      </dgm:t>
    </dgm:pt>
  </dgm:ptLst>
  <dgm:cxnLst>
    <dgm:cxn modelId="{E61AE9E3-CF3B-4D8D-903F-787534AC1A01}" srcId="{94C7591F-D899-41D4-BAB1-E4BCBEDBE724}" destId="{B0FD64CF-1F79-40FE-8222-EBA580CB09C6}" srcOrd="3" destOrd="0" parTransId="{46BA4904-4C76-497F-A2E7-F59F49ED4C3A}" sibTransId="{9040FE77-06DD-43E9-B0A4-9B8BE2BA29F3}"/>
    <dgm:cxn modelId="{7EDEB5E4-7E9D-4DF4-9C7B-4FFD89CEF231}" type="presOf" srcId="{B0FD64CF-1F79-40FE-8222-EBA580CB09C6}" destId="{D9B87E44-BBDA-403E-8F55-8D93DDF21AFC}" srcOrd="0" destOrd="0" presId="urn:microsoft.com/office/officeart/2005/8/layout/bProcess3"/>
    <dgm:cxn modelId="{3719BEFC-9D6F-454C-A5A0-A17B61341392}" type="presOf" srcId="{89130ADB-8F4A-45A7-8435-D6A54FC2449B}" destId="{B68345BE-039C-413A-A330-D6FA79B987C5}" srcOrd="1" destOrd="0" presId="urn:microsoft.com/office/officeart/2005/8/layout/bProcess3"/>
    <dgm:cxn modelId="{A335AE1B-2406-4202-90C4-5B20D629CBCC}" type="presOf" srcId="{5BBFFB4D-A213-4F06-BC6F-F6E807A30F59}" destId="{D106F032-85C6-4065-9A4F-A36FC35064FB}" srcOrd="0" destOrd="0" presId="urn:microsoft.com/office/officeart/2005/8/layout/bProcess3"/>
    <dgm:cxn modelId="{F8A96942-C6DC-4BF5-9031-61FE3FC6671F}" type="presOf" srcId="{2C2EBEC9-CED7-43B9-B98B-9EC63D8E9246}" destId="{DAA891AC-D9F6-4F65-B961-263F93C3C48E}" srcOrd="0" destOrd="0" presId="urn:microsoft.com/office/officeart/2005/8/layout/bProcess3"/>
    <dgm:cxn modelId="{E7DF19F4-922B-427F-8D44-AB24938B9D65}" srcId="{94C7591F-D899-41D4-BAB1-E4BCBEDBE724}" destId="{22FFD60D-2318-40F8-A9B8-F4126B714EB6}" srcOrd="2" destOrd="0" parTransId="{5897971A-951D-4B32-94F7-6FE30C6C988F}" sibTransId="{4930A556-DD70-4009-B801-0B39A4335D11}"/>
    <dgm:cxn modelId="{05E2C9CA-85B9-4FDA-95BE-22A796045046}" type="presOf" srcId="{9040FE77-06DD-43E9-B0A4-9B8BE2BA29F3}" destId="{BB809AD3-10CE-4629-88C6-E78709C10FBE}" srcOrd="0" destOrd="0" presId="urn:microsoft.com/office/officeart/2005/8/layout/bProcess3"/>
    <dgm:cxn modelId="{C8513EAE-A1B7-4DBF-ADBE-08AD6078D711}" srcId="{94C7591F-D899-41D4-BAB1-E4BCBEDBE724}" destId="{2C2EBEC9-CED7-43B9-B98B-9EC63D8E9246}" srcOrd="0" destOrd="0" parTransId="{CA1AF877-C0F4-4DCA-9C5E-79F2D57091E9}" sibTransId="{EA5869FF-4C9C-44A9-A15E-1F2DE1F197D7}"/>
    <dgm:cxn modelId="{C80F739D-A63E-45AF-A431-DF0877A2FF22}" type="presOf" srcId="{22FFD60D-2318-40F8-A9B8-F4126B714EB6}" destId="{1ED295C7-A828-4C45-887D-4AB455C7558F}" srcOrd="0" destOrd="0" presId="urn:microsoft.com/office/officeart/2005/8/layout/bProcess3"/>
    <dgm:cxn modelId="{E2E5C5E8-142E-4554-BBEE-B2B1E74B0D5C}" type="presOf" srcId="{188D40C5-5659-4F94-B3AC-A028E1202341}" destId="{33B2E68B-0A6C-4A2F-B773-525A313E7A83}" srcOrd="0" destOrd="0" presId="urn:microsoft.com/office/officeart/2005/8/layout/bProcess3"/>
    <dgm:cxn modelId="{9D307676-A094-4BE7-B3C1-550BE60F287F}" srcId="{94C7591F-D899-41D4-BAB1-E4BCBEDBE724}" destId="{5BBFFB4D-A213-4F06-BC6F-F6E807A30F59}" srcOrd="1" destOrd="0" parTransId="{9A793708-8632-48CC-8159-D29949021366}" sibTransId="{89130ADB-8F4A-45A7-8435-D6A54FC2449B}"/>
    <dgm:cxn modelId="{3081C51C-C2AD-426B-978C-C24EAB1FBEB8}" type="presOf" srcId="{EA5869FF-4C9C-44A9-A15E-1F2DE1F197D7}" destId="{E4408956-34B2-4115-AC99-2E99B405AF61}" srcOrd="1" destOrd="0" presId="urn:microsoft.com/office/officeart/2005/8/layout/bProcess3"/>
    <dgm:cxn modelId="{DC57C49A-6646-4B57-BC33-FA81ED1AA1DF}" type="presOf" srcId="{4930A556-DD70-4009-B801-0B39A4335D11}" destId="{FB11F79C-D5A2-473D-A914-D50BB335770B}" srcOrd="1" destOrd="0" presId="urn:microsoft.com/office/officeart/2005/8/layout/bProcess3"/>
    <dgm:cxn modelId="{C4CA8416-D487-4BE2-BF58-446970102B5F}" type="presOf" srcId="{4930A556-DD70-4009-B801-0B39A4335D11}" destId="{0E9633F4-0995-4FCF-99C1-918EDE01B945}" srcOrd="0" destOrd="0" presId="urn:microsoft.com/office/officeart/2005/8/layout/bProcess3"/>
    <dgm:cxn modelId="{4A815468-D2D5-43B6-9826-8B546CC3D0E3}" type="presOf" srcId="{EA5869FF-4C9C-44A9-A15E-1F2DE1F197D7}" destId="{A372FF33-3FD9-459D-AA43-0D9AD232E009}" srcOrd="0" destOrd="0" presId="urn:microsoft.com/office/officeart/2005/8/layout/bProcess3"/>
    <dgm:cxn modelId="{EC989744-56AF-47F3-9DB8-75149B7EE26F}" type="presOf" srcId="{89130ADB-8F4A-45A7-8435-D6A54FC2449B}" destId="{E16F77DF-A325-4903-9010-834D43A9D367}" srcOrd="0" destOrd="0" presId="urn:microsoft.com/office/officeart/2005/8/layout/bProcess3"/>
    <dgm:cxn modelId="{29AE8644-B252-4DEE-8B84-56540F8D4AF7}" type="presOf" srcId="{94C7591F-D899-41D4-BAB1-E4BCBEDBE724}" destId="{FB84B8DE-842A-4477-9879-76E4C4102411}" srcOrd="0" destOrd="0" presId="urn:microsoft.com/office/officeart/2005/8/layout/bProcess3"/>
    <dgm:cxn modelId="{2DF35092-0B31-4C45-AC02-AE7D67374787}" srcId="{94C7591F-D899-41D4-BAB1-E4BCBEDBE724}" destId="{188D40C5-5659-4F94-B3AC-A028E1202341}" srcOrd="4" destOrd="0" parTransId="{B4003E58-F694-4549-BBF7-197D9CC26DF3}" sibTransId="{B8FDAB11-EB49-4BA2-99E5-BC137E4FF503}"/>
    <dgm:cxn modelId="{A474630B-C620-4073-B158-1C7CA0F4F54F}" type="presOf" srcId="{9040FE77-06DD-43E9-B0A4-9B8BE2BA29F3}" destId="{02349565-1F27-4279-840B-6B7BC164BB98}" srcOrd="1" destOrd="0" presId="urn:microsoft.com/office/officeart/2005/8/layout/bProcess3"/>
    <dgm:cxn modelId="{9767A9E3-44FA-4129-B5A4-C6BA2F42AB76}" type="presParOf" srcId="{FB84B8DE-842A-4477-9879-76E4C4102411}" destId="{DAA891AC-D9F6-4F65-B961-263F93C3C48E}" srcOrd="0" destOrd="0" presId="urn:microsoft.com/office/officeart/2005/8/layout/bProcess3"/>
    <dgm:cxn modelId="{EE1EFB94-C0AD-4201-B4C1-439078FA53D9}" type="presParOf" srcId="{FB84B8DE-842A-4477-9879-76E4C4102411}" destId="{A372FF33-3FD9-459D-AA43-0D9AD232E009}" srcOrd="1" destOrd="0" presId="urn:microsoft.com/office/officeart/2005/8/layout/bProcess3"/>
    <dgm:cxn modelId="{2BF5D6BC-27FA-4A52-9389-15895EA73C1E}" type="presParOf" srcId="{A372FF33-3FD9-459D-AA43-0D9AD232E009}" destId="{E4408956-34B2-4115-AC99-2E99B405AF61}" srcOrd="0" destOrd="0" presId="urn:microsoft.com/office/officeart/2005/8/layout/bProcess3"/>
    <dgm:cxn modelId="{63C1F516-47D5-4DFF-B8FA-92A62E4A1935}" type="presParOf" srcId="{FB84B8DE-842A-4477-9879-76E4C4102411}" destId="{D106F032-85C6-4065-9A4F-A36FC35064FB}" srcOrd="2" destOrd="0" presId="urn:microsoft.com/office/officeart/2005/8/layout/bProcess3"/>
    <dgm:cxn modelId="{9CA08E6C-C0F0-416E-9BE9-42FCC5147C4F}" type="presParOf" srcId="{FB84B8DE-842A-4477-9879-76E4C4102411}" destId="{E16F77DF-A325-4903-9010-834D43A9D367}" srcOrd="3" destOrd="0" presId="urn:microsoft.com/office/officeart/2005/8/layout/bProcess3"/>
    <dgm:cxn modelId="{13E1D17A-1665-463D-8394-E6480362458E}" type="presParOf" srcId="{E16F77DF-A325-4903-9010-834D43A9D367}" destId="{B68345BE-039C-413A-A330-D6FA79B987C5}" srcOrd="0" destOrd="0" presId="urn:microsoft.com/office/officeart/2005/8/layout/bProcess3"/>
    <dgm:cxn modelId="{35C705E2-38DB-43F2-9489-3EC655CF4F4F}" type="presParOf" srcId="{FB84B8DE-842A-4477-9879-76E4C4102411}" destId="{1ED295C7-A828-4C45-887D-4AB455C7558F}" srcOrd="4" destOrd="0" presId="urn:microsoft.com/office/officeart/2005/8/layout/bProcess3"/>
    <dgm:cxn modelId="{DB3C1354-228D-4932-9EB9-F8EE0E689A8A}" type="presParOf" srcId="{FB84B8DE-842A-4477-9879-76E4C4102411}" destId="{0E9633F4-0995-4FCF-99C1-918EDE01B945}" srcOrd="5" destOrd="0" presId="urn:microsoft.com/office/officeart/2005/8/layout/bProcess3"/>
    <dgm:cxn modelId="{0F4F5DFC-F8D5-4F90-A4FC-210AB3B6BBDF}" type="presParOf" srcId="{0E9633F4-0995-4FCF-99C1-918EDE01B945}" destId="{FB11F79C-D5A2-473D-A914-D50BB335770B}" srcOrd="0" destOrd="0" presId="urn:microsoft.com/office/officeart/2005/8/layout/bProcess3"/>
    <dgm:cxn modelId="{B9EA850A-CA45-4CA1-B1C0-5178D99695AF}" type="presParOf" srcId="{FB84B8DE-842A-4477-9879-76E4C4102411}" destId="{D9B87E44-BBDA-403E-8F55-8D93DDF21AFC}" srcOrd="6" destOrd="0" presId="urn:microsoft.com/office/officeart/2005/8/layout/bProcess3"/>
    <dgm:cxn modelId="{3DB1F977-A6D6-4CEC-9FAC-66341728FC9F}" type="presParOf" srcId="{FB84B8DE-842A-4477-9879-76E4C4102411}" destId="{BB809AD3-10CE-4629-88C6-E78709C10FBE}" srcOrd="7" destOrd="0" presId="urn:microsoft.com/office/officeart/2005/8/layout/bProcess3"/>
    <dgm:cxn modelId="{C7BBA293-11C0-4A6D-A122-373D0FAE650D}" type="presParOf" srcId="{BB809AD3-10CE-4629-88C6-E78709C10FBE}" destId="{02349565-1F27-4279-840B-6B7BC164BB98}" srcOrd="0" destOrd="0" presId="urn:microsoft.com/office/officeart/2005/8/layout/bProcess3"/>
    <dgm:cxn modelId="{FF604B9D-9284-4371-891E-3ABDB22230E9}" type="presParOf" srcId="{FB84B8DE-842A-4477-9879-76E4C4102411}" destId="{33B2E68B-0A6C-4A2F-B773-525A313E7A83}"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7591F-D899-41D4-BAB1-E4BCBEDBE724}" type="doc">
      <dgm:prSet loTypeId="urn:microsoft.com/office/officeart/2005/8/layout/process5" loCatId="process" qsTypeId="urn:microsoft.com/office/officeart/2005/8/quickstyle/3d7" qsCatId="3D" csTypeId="urn:microsoft.com/office/officeart/2005/8/colors/accent1_2" csCatId="accent1" phldr="1"/>
      <dgm:spPr/>
      <dgm:t>
        <a:bodyPr/>
        <a:lstStyle/>
        <a:p>
          <a:endParaRPr lang="en-US"/>
        </a:p>
      </dgm:t>
    </dgm:pt>
    <dgm:pt modelId="{2C2EBEC9-CED7-43B9-B98B-9EC63D8E9246}">
      <dgm:prSet phldrT="[Text]" custT="1"/>
      <dgm:spPr/>
      <dgm:t>
        <a:bodyPr/>
        <a:lstStyle/>
        <a:p>
          <a:r>
            <a:rPr lang="en-US" sz="1400" dirty="0" smtClean="0"/>
            <a:t>FC submits form  to BC-HRN</a:t>
          </a:r>
        </a:p>
      </dgm:t>
    </dgm:pt>
    <dgm:pt modelId="{CA1AF877-C0F4-4DCA-9C5E-79F2D57091E9}" type="parTrans" cxnId="{C8513EAE-A1B7-4DBF-ADBE-08AD6078D711}">
      <dgm:prSet/>
      <dgm:spPr/>
      <dgm:t>
        <a:bodyPr/>
        <a:lstStyle/>
        <a:p>
          <a:endParaRPr lang="en-US"/>
        </a:p>
      </dgm:t>
    </dgm:pt>
    <dgm:pt modelId="{EA5869FF-4C9C-44A9-A15E-1F2DE1F197D7}" type="sibTrans" cxnId="{C8513EAE-A1B7-4DBF-ADBE-08AD6078D711}">
      <dgm:prSet/>
      <dgm:spPr/>
      <dgm:t>
        <a:bodyPr/>
        <a:lstStyle/>
        <a:p>
          <a:endParaRPr lang="en-US" dirty="0"/>
        </a:p>
      </dgm:t>
    </dgm:pt>
    <dgm:pt modelId="{5BBFFB4D-A213-4F06-BC6F-F6E807A30F59}">
      <dgm:prSet phldrT="[Text]" custT="1"/>
      <dgm:spPr/>
      <dgm:t>
        <a:bodyPr/>
        <a:lstStyle/>
        <a:p>
          <a:r>
            <a:rPr lang="en-US" sz="1300" dirty="0" smtClean="0"/>
            <a:t>BC-HRN reviews and gives final approval on award. Information is added to National tracking spreadsheet.</a:t>
          </a:r>
        </a:p>
      </dgm:t>
    </dgm:pt>
    <dgm:pt modelId="{9A793708-8632-48CC-8159-D29949021366}" type="parTrans" cxnId="{9D307676-A094-4BE7-B3C1-550BE60F287F}">
      <dgm:prSet/>
      <dgm:spPr/>
      <dgm:t>
        <a:bodyPr/>
        <a:lstStyle/>
        <a:p>
          <a:endParaRPr lang="en-US"/>
        </a:p>
      </dgm:t>
    </dgm:pt>
    <dgm:pt modelId="{89130ADB-8F4A-45A7-8435-D6A54FC2449B}" type="sibTrans" cxnId="{9D307676-A094-4BE7-B3C1-550BE60F287F}">
      <dgm:prSet/>
      <dgm:spPr/>
      <dgm:t>
        <a:bodyPr/>
        <a:lstStyle/>
        <a:p>
          <a:endParaRPr lang="en-US" dirty="0"/>
        </a:p>
      </dgm:t>
    </dgm:pt>
    <dgm:pt modelId="{B0FD64CF-1F79-40FE-8222-EBA580CB09C6}">
      <dgm:prSet phldrT="[Text]" custT="1"/>
      <dgm:spPr/>
      <dgm:t>
        <a:bodyPr/>
        <a:lstStyle/>
        <a:p>
          <a:r>
            <a:rPr lang="en-US" sz="1400" dirty="0" smtClean="0"/>
            <a:t>NACO disseminates to appropriate DCO’s</a:t>
          </a:r>
        </a:p>
      </dgm:t>
    </dgm:pt>
    <dgm:pt modelId="{46BA4904-4C76-497F-A2E7-F59F49ED4C3A}" type="parTrans" cxnId="{E61AE9E3-CF3B-4D8D-903F-787534AC1A01}">
      <dgm:prSet/>
      <dgm:spPr/>
      <dgm:t>
        <a:bodyPr/>
        <a:lstStyle/>
        <a:p>
          <a:endParaRPr lang="en-US"/>
        </a:p>
      </dgm:t>
    </dgm:pt>
    <dgm:pt modelId="{9040FE77-06DD-43E9-B0A4-9B8BE2BA29F3}" type="sibTrans" cxnId="{E61AE9E3-CF3B-4D8D-903F-787534AC1A01}">
      <dgm:prSet/>
      <dgm:spPr/>
      <dgm:t>
        <a:bodyPr/>
        <a:lstStyle/>
        <a:p>
          <a:endParaRPr lang="en-US" dirty="0"/>
        </a:p>
      </dgm:t>
    </dgm:pt>
    <dgm:pt modelId="{22FFD60D-2318-40F8-A9B8-F4126B714EB6}">
      <dgm:prSet phldrT="[Text]" custT="1"/>
      <dgm:spPr/>
      <dgm:t>
        <a:bodyPr/>
        <a:lstStyle/>
        <a:p>
          <a:r>
            <a:rPr lang="en-US" sz="1300" dirty="0" smtClean="0"/>
            <a:t>Certificate is generated and mailed to NACO for signatures</a:t>
          </a:r>
        </a:p>
      </dgm:t>
    </dgm:pt>
    <dgm:pt modelId="{5897971A-951D-4B32-94F7-6FE30C6C988F}" type="parTrans" cxnId="{E7DF19F4-922B-427F-8D44-AB24938B9D65}">
      <dgm:prSet/>
      <dgm:spPr/>
      <dgm:t>
        <a:bodyPr/>
        <a:lstStyle/>
        <a:p>
          <a:endParaRPr lang="en-US"/>
        </a:p>
      </dgm:t>
    </dgm:pt>
    <dgm:pt modelId="{4930A556-DD70-4009-B801-0B39A4335D11}" type="sibTrans" cxnId="{E7DF19F4-922B-427F-8D44-AB24938B9D65}">
      <dgm:prSet/>
      <dgm:spPr/>
      <dgm:t>
        <a:bodyPr/>
        <a:lstStyle/>
        <a:p>
          <a:endParaRPr lang="en-US" dirty="0"/>
        </a:p>
      </dgm:t>
    </dgm:pt>
    <dgm:pt modelId="{188D40C5-5659-4F94-B3AC-A028E1202341}">
      <dgm:prSet phldrT="[Text]" custT="1"/>
      <dgm:spPr/>
      <dgm:t>
        <a:bodyPr/>
        <a:lstStyle/>
        <a:p>
          <a:r>
            <a:rPr lang="en-US" sz="1400" dirty="0" smtClean="0"/>
            <a:t>DCO disseminates certificates at District Conference or  discretion</a:t>
          </a:r>
        </a:p>
      </dgm:t>
    </dgm:pt>
    <dgm:pt modelId="{B4003E58-F694-4549-BBF7-197D9CC26DF3}" type="parTrans" cxnId="{2DF35092-0B31-4C45-AC02-AE7D67374787}">
      <dgm:prSet/>
      <dgm:spPr/>
      <dgm:t>
        <a:bodyPr/>
        <a:lstStyle/>
        <a:p>
          <a:endParaRPr lang="en-US"/>
        </a:p>
      </dgm:t>
    </dgm:pt>
    <dgm:pt modelId="{B8FDAB11-EB49-4BA2-99E5-BC137E4FF503}" type="sibTrans" cxnId="{2DF35092-0B31-4C45-AC02-AE7D67374787}">
      <dgm:prSet/>
      <dgm:spPr/>
      <dgm:t>
        <a:bodyPr/>
        <a:lstStyle/>
        <a:p>
          <a:endParaRPr lang="en-US"/>
        </a:p>
      </dgm:t>
    </dgm:pt>
    <dgm:pt modelId="{A0045435-A5CE-4591-BD38-FD5F3F0EDB6B}" type="pres">
      <dgm:prSet presAssocID="{94C7591F-D899-41D4-BAB1-E4BCBEDBE724}" presName="diagram" presStyleCnt="0">
        <dgm:presLayoutVars>
          <dgm:dir/>
          <dgm:resizeHandles val="exact"/>
        </dgm:presLayoutVars>
      </dgm:prSet>
      <dgm:spPr/>
      <dgm:t>
        <a:bodyPr/>
        <a:lstStyle/>
        <a:p>
          <a:endParaRPr lang="en-US"/>
        </a:p>
      </dgm:t>
    </dgm:pt>
    <dgm:pt modelId="{3E0A594F-232D-46E1-8886-82D2757660DF}" type="pres">
      <dgm:prSet presAssocID="{2C2EBEC9-CED7-43B9-B98B-9EC63D8E9246}" presName="node" presStyleLbl="node1" presStyleIdx="0" presStyleCnt="5">
        <dgm:presLayoutVars>
          <dgm:bulletEnabled val="1"/>
        </dgm:presLayoutVars>
      </dgm:prSet>
      <dgm:spPr/>
      <dgm:t>
        <a:bodyPr/>
        <a:lstStyle/>
        <a:p>
          <a:endParaRPr lang="en-US"/>
        </a:p>
      </dgm:t>
    </dgm:pt>
    <dgm:pt modelId="{1CB69EB7-610C-4632-95B9-56120435C8F7}" type="pres">
      <dgm:prSet presAssocID="{EA5869FF-4C9C-44A9-A15E-1F2DE1F197D7}" presName="sibTrans" presStyleLbl="sibTrans2D1" presStyleIdx="0" presStyleCnt="4"/>
      <dgm:spPr/>
      <dgm:t>
        <a:bodyPr/>
        <a:lstStyle/>
        <a:p>
          <a:endParaRPr lang="en-US"/>
        </a:p>
      </dgm:t>
    </dgm:pt>
    <dgm:pt modelId="{FF581BD9-99AB-4D9E-B359-D642E003EFFF}" type="pres">
      <dgm:prSet presAssocID="{EA5869FF-4C9C-44A9-A15E-1F2DE1F197D7}" presName="connectorText" presStyleLbl="sibTrans2D1" presStyleIdx="0" presStyleCnt="4"/>
      <dgm:spPr/>
      <dgm:t>
        <a:bodyPr/>
        <a:lstStyle/>
        <a:p>
          <a:endParaRPr lang="en-US"/>
        </a:p>
      </dgm:t>
    </dgm:pt>
    <dgm:pt modelId="{DDDE679E-669E-4AD2-816B-7A98A7A6741B}" type="pres">
      <dgm:prSet presAssocID="{5BBFFB4D-A213-4F06-BC6F-F6E807A30F59}" presName="node" presStyleLbl="node1" presStyleIdx="1" presStyleCnt="5">
        <dgm:presLayoutVars>
          <dgm:bulletEnabled val="1"/>
        </dgm:presLayoutVars>
      </dgm:prSet>
      <dgm:spPr/>
      <dgm:t>
        <a:bodyPr/>
        <a:lstStyle/>
        <a:p>
          <a:endParaRPr lang="en-US"/>
        </a:p>
      </dgm:t>
    </dgm:pt>
    <dgm:pt modelId="{80533447-CB22-4FB3-80C7-F3C1D5B18447}" type="pres">
      <dgm:prSet presAssocID="{89130ADB-8F4A-45A7-8435-D6A54FC2449B}" presName="sibTrans" presStyleLbl="sibTrans2D1" presStyleIdx="1" presStyleCnt="4"/>
      <dgm:spPr/>
      <dgm:t>
        <a:bodyPr/>
        <a:lstStyle/>
        <a:p>
          <a:endParaRPr lang="en-US"/>
        </a:p>
      </dgm:t>
    </dgm:pt>
    <dgm:pt modelId="{314B70C5-7CBA-46F6-B240-1406E8299604}" type="pres">
      <dgm:prSet presAssocID="{89130ADB-8F4A-45A7-8435-D6A54FC2449B}" presName="connectorText" presStyleLbl="sibTrans2D1" presStyleIdx="1" presStyleCnt="4"/>
      <dgm:spPr/>
      <dgm:t>
        <a:bodyPr/>
        <a:lstStyle/>
        <a:p>
          <a:endParaRPr lang="en-US"/>
        </a:p>
      </dgm:t>
    </dgm:pt>
    <dgm:pt modelId="{5790A9D5-F916-46AC-89B4-BBD709F73680}" type="pres">
      <dgm:prSet presAssocID="{22FFD60D-2318-40F8-A9B8-F4126B714EB6}" presName="node" presStyleLbl="node1" presStyleIdx="2" presStyleCnt="5">
        <dgm:presLayoutVars>
          <dgm:bulletEnabled val="1"/>
        </dgm:presLayoutVars>
      </dgm:prSet>
      <dgm:spPr/>
      <dgm:t>
        <a:bodyPr/>
        <a:lstStyle/>
        <a:p>
          <a:endParaRPr lang="en-US"/>
        </a:p>
      </dgm:t>
    </dgm:pt>
    <dgm:pt modelId="{70262EFD-083F-4627-807D-25962AEFF56C}" type="pres">
      <dgm:prSet presAssocID="{4930A556-DD70-4009-B801-0B39A4335D11}" presName="sibTrans" presStyleLbl="sibTrans2D1" presStyleIdx="2" presStyleCnt="4"/>
      <dgm:spPr/>
      <dgm:t>
        <a:bodyPr/>
        <a:lstStyle/>
        <a:p>
          <a:endParaRPr lang="en-US"/>
        </a:p>
      </dgm:t>
    </dgm:pt>
    <dgm:pt modelId="{E8A76EF2-6621-420E-8983-C22A90C74BD8}" type="pres">
      <dgm:prSet presAssocID="{4930A556-DD70-4009-B801-0B39A4335D11}" presName="connectorText" presStyleLbl="sibTrans2D1" presStyleIdx="2" presStyleCnt="4"/>
      <dgm:spPr/>
      <dgm:t>
        <a:bodyPr/>
        <a:lstStyle/>
        <a:p>
          <a:endParaRPr lang="en-US"/>
        </a:p>
      </dgm:t>
    </dgm:pt>
    <dgm:pt modelId="{E1C186F8-0249-4E4D-B249-510CE56B29BD}" type="pres">
      <dgm:prSet presAssocID="{B0FD64CF-1F79-40FE-8222-EBA580CB09C6}" presName="node" presStyleLbl="node1" presStyleIdx="3" presStyleCnt="5">
        <dgm:presLayoutVars>
          <dgm:bulletEnabled val="1"/>
        </dgm:presLayoutVars>
      </dgm:prSet>
      <dgm:spPr/>
      <dgm:t>
        <a:bodyPr/>
        <a:lstStyle/>
        <a:p>
          <a:endParaRPr lang="en-US"/>
        </a:p>
      </dgm:t>
    </dgm:pt>
    <dgm:pt modelId="{F3C25EFC-1EAD-4661-9B1D-46EADBF4AA77}" type="pres">
      <dgm:prSet presAssocID="{9040FE77-06DD-43E9-B0A4-9B8BE2BA29F3}" presName="sibTrans" presStyleLbl="sibTrans2D1" presStyleIdx="3" presStyleCnt="4"/>
      <dgm:spPr/>
      <dgm:t>
        <a:bodyPr/>
        <a:lstStyle/>
        <a:p>
          <a:endParaRPr lang="en-US"/>
        </a:p>
      </dgm:t>
    </dgm:pt>
    <dgm:pt modelId="{73145B61-A33F-402B-BE01-C67C52A8D3E0}" type="pres">
      <dgm:prSet presAssocID="{9040FE77-06DD-43E9-B0A4-9B8BE2BA29F3}" presName="connectorText" presStyleLbl="sibTrans2D1" presStyleIdx="3" presStyleCnt="4"/>
      <dgm:spPr/>
      <dgm:t>
        <a:bodyPr/>
        <a:lstStyle/>
        <a:p>
          <a:endParaRPr lang="en-US"/>
        </a:p>
      </dgm:t>
    </dgm:pt>
    <dgm:pt modelId="{24D61F3C-A41B-45BE-A50C-F3EEE0F50B4B}" type="pres">
      <dgm:prSet presAssocID="{188D40C5-5659-4F94-B3AC-A028E1202341}" presName="node" presStyleLbl="node1" presStyleIdx="4" presStyleCnt="5">
        <dgm:presLayoutVars>
          <dgm:bulletEnabled val="1"/>
        </dgm:presLayoutVars>
      </dgm:prSet>
      <dgm:spPr/>
      <dgm:t>
        <a:bodyPr/>
        <a:lstStyle/>
        <a:p>
          <a:endParaRPr lang="en-US"/>
        </a:p>
      </dgm:t>
    </dgm:pt>
  </dgm:ptLst>
  <dgm:cxnLst>
    <dgm:cxn modelId="{6D349A67-302D-43E8-B882-669954B17FD1}" type="presOf" srcId="{EA5869FF-4C9C-44A9-A15E-1F2DE1F197D7}" destId="{FF581BD9-99AB-4D9E-B359-D642E003EFFF}" srcOrd="1" destOrd="0" presId="urn:microsoft.com/office/officeart/2005/8/layout/process5"/>
    <dgm:cxn modelId="{9D307676-A094-4BE7-B3C1-550BE60F287F}" srcId="{94C7591F-D899-41D4-BAB1-E4BCBEDBE724}" destId="{5BBFFB4D-A213-4F06-BC6F-F6E807A30F59}" srcOrd="1" destOrd="0" parTransId="{9A793708-8632-48CC-8159-D29949021366}" sibTransId="{89130ADB-8F4A-45A7-8435-D6A54FC2449B}"/>
    <dgm:cxn modelId="{B9E7D143-3AA0-440D-8F5A-FF1D9D95D27D}" type="presOf" srcId="{94C7591F-D899-41D4-BAB1-E4BCBEDBE724}" destId="{A0045435-A5CE-4591-BD38-FD5F3F0EDB6B}" srcOrd="0" destOrd="0" presId="urn:microsoft.com/office/officeart/2005/8/layout/process5"/>
    <dgm:cxn modelId="{ADDB32F2-C7F9-4702-8978-47BB66ADBA7D}" type="presOf" srcId="{4930A556-DD70-4009-B801-0B39A4335D11}" destId="{70262EFD-083F-4627-807D-25962AEFF56C}" srcOrd="0" destOrd="0" presId="urn:microsoft.com/office/officeart/2005/8/layout/process5"/>
    <dgm:cxn modelId="{6293D94B-707F-4ABF-BCDB-DC5208085C1F}" type="presOf" srcId="{188D40C5-5659-4F94-B3AC-A028E1202341}" destId="{24D61F3C-A41B-45BE-A50C-F3EEE0F50B4B}" srcOrd="0" destOrd="0" presId="urn:microsoft.com/office/officeart/2005/8/layout/process5"/>
    <dgm:cxn modelId="{A956C955-D79E-4806-870C-F3084636938E}" type="presOf" srcId="{EA5869FF-4C9C-44A9-A15E-1F2DE1F197D7}" destId="{1CB69EB7-610C-4632-95B9-56120435C8F7}" srcOrd="0" destOrd="0" presId="urn:microsoft.com/office/officeart/2005/8/layout/process5"/>
    <dgm:cxn modelId="{2F9955B7-7AE6-492C-BF15-B7D0D6E19CA0}" type="presOf" srcId="{22FFD60D-2318-40F8-A9B8-F4126B714EB6}" destId="{5790A9D5-F916-46AC-89B4-BBD709F73680}" srcOrd="0" destOrd="0" presId="urn:microsoft.com/office/officeart/2005/8/layout/process5"/>
    <dgm:cxn modelId="{5004F4A4-DAB0-4DD0-AF33-EBA9FAB91D6F}" type="presOf" srcId="{B0FD64CF-1F79-40FE-8222-EBA580CB09C6}" destId="{E1C186F8-0249-4E4D-B249-510CE56B29BD}" srcOrd="0" destOrd="0" presId="urn:microsoft.com/office/officeart/2005/8/layout/process5"/>
    <dgm:cxn modelId="{8987CFC5-308C-4F55-AA1D-032BB4D4A4CA}" type="presOf" srcId="{5BBFFB4D-A213-4F06-BC6F-F6E807A30F59}" destId="{DDDE679E-669E-4AD2-816B-7A98A7A6741B}" srcOrd="0" destOrd="0" presId="urn:microsoft.com/office/officeart/2005/8/layout/process5"/>
    <dgm:cxn modelId="{FA99E9D0-5AF4-48EC-B5F5-38BA92452BAF}" type="presOf" srcId="{2C2EBEC9-CED7-43B9-B98B-9EC63D8E9246}" destId="{3E0A594F-232D-46E1-8886-82D2757660DF}" srcOrd="0" destOrd="0" presId="urn:microsoft.com/office/officeart/2005/8/layout/process5"/>
    <dgm:cxn modelId="{15C37A3C-0F0B-406C-BC1D-EF576F38A9B7}" type="presOf" srcId="{4930A556-DD70-4009-B801-0B39A4335D11}" destId="{E8A76EF2-6621-420E-8983-C22A90C74BD8}" srcOrd="1" destOrd="0" presId="urn:microsoft.com/office/officeart/2005/8/layout/process5"/>
    <dgm:cxn modelId="{2DF35092-0B31-4C45-AC02-AE7D67374787}" srcId="{94C7591F-D899-41D4-BAB1-E4BCBEDBE724}" destId="{188D40C5-5659-4F94-B3AC-A028E1202341}" srcOrd="4" destOrd="0" parTransId="{B4003E58-F694-4549-BBF7-197D9CC26DF3}" sibTransId="{B8FDAB11-EB49-4BA2-99E5-BC137E4FF503}"/>
    <dgm:cxn modelId="{C8513EAE-A1B7-4DBF-ADBE-08AD6078D711}" srcId="{94C7591F-D899-41D4-BAB1-E4BCBEDBE724}" destId="{2C2EBEC9-CED7-43B9-B98B-9EC63D8E9246}" srcOrd="0" destOrd="0" parTransId="{CA1AF877-C0F4-4DCA-9C5E-79F2D57091E9}" sibTransId="{EA5869FF-4C9C-44A9-A15E-1F2DE1F197D7}"/>
    <dgm:cxn modelId="{E23F306D-EF77-4B72-99FC-564C6FB2703B}" type="presOf" srcId="{89130ADB-8F4A-45A7-8435-D6A54FC2449B}" destId="{80533447-CB22-4FB3-80C7-F3C1D5B18447}" srcOrd="0" destOrd="0" presId="urn:microsoft.com/office/officeart/2005/8/layout/process5"/>
    <dgm:cxn modelId="{AB6183FA-829D-448E-9C8B-AA53FA42800B}" type="presOf" srcId="{89130ADB-8F4A-45A7-8435-D6A54FC2449B}" destId="{314B70C5-7CBA-46F6-B240-1406E8299604}" srcOrd="1" destOrd="0" presId="urn:microsoft.com/office/officeart/2005/8/layout/process5"/>
    <dgm:cxn modelId="{E7DF19F4-922B-427F-8D44-AB24938B9D65}" srcId="{94C7591F-D899-41D4-BAB1-E4BCBEDBE724}" destId="{22FFD60D-2318-40F8-A9B8-F4126B714EB6}" srcOrd="2" destOrd="0" parTransId="{5897971A-951D-4B32-94F7-6FE30C6C988F}" sibTransId="{4930A556-DD70-4009-B801-0B39A4335D11}"/>
    <dgm:cxn modelId="{E61AE9E3-CF3B-4D8D-903F-787534AC1A01}" srcId="{94C7591F-D899-41D4-BAB1-E4BCBEDBE724}" destId="{B0FD64CF-1F79-40FE-8222-EBA580CB09C6}" srcOrd="3" destOrd="0" parTransId="{46BA4904-4C76-497F-A2E7-F59F49ED4C3A}" sibTransId="{9040FE77-06DD-43E9-B0A4-9B8BE2BA29F3}"/>
    <dgm:cxn modelId="{DA4DD66F-D422-4B93-B33E-BFA4034711FF}" type="presOf" srcId="{9040FE77-06DD-43E9-B0A4-9B8BE2BA29F3}" destId="{73145B61-A33F-402B-BE01-C67C52A8D3E0}" srcOrd="1" destOrd="0" presId="urn:microsoft.com/office/officeart/2005/8/layout/process5"/>
    <dgm:cxn modelId="{5348C3C2-1D21-4A5B-B687-ABE6CDAFAFAC}" type="presOf" srcId="{9040FE77-06DD-43E9-B0A4-9B8BE2BA29F3}" destId="{F3C25EFC-1EAD-4661-9B1D-46EADBF4AA77}" srcOrd="0" destOrd="0" presId="urn:microsoft.com/office/officeart/2005/8/layout/process5"/>
    <dgm:cxn modelId="{528C0B1F-0987-4323-975B-4147915BEA60}" type="presParOf" srcId="{A0045435-A5CE-4591-BD38-FD5F3F0EDB6B}" destId="{3E0A594F-232D-46E1-8886-82D2757660DF}" srcOrd="0" destOrd="0" presId="urn:microsoft.com/office/officeart/2005/8/layout/process5"/>
    <dgm:cxn modelId="{8409EBBD-D052-4EE2-BC76-3D5A9DA03968}" type="presParOf" srcId="{A0045435-A5CE-4591-BD38-FD5F3F0EDB6B}" destId="{1CB69EB7-610C-4632-95B9-56120435C8F7}" srcOrd="1" destOrd="0" presId="urn:microsoft.com/office/officeart/2005/8/layout/process5"/>
    <dgm:cxn modelId="{31AFDF4B-4415-409B-AB9F-96556712D4F2}" type="presParOf" srcId="{1CB69EB7-610C-4632-95B9-56120435C8F7}" destId="{FF581BD9-99AB-4D9E-B359-D642E003EFFF}" srcOrd="0" destOrd="0" presId="urn:microsoft.com/office/officeart/2005/8/layout/process5"/>
    <dgm:cxn modelId="{E1A0070A-F512-4599-8BA4-AE4B3C55E720}" type="presParOf" srcId="{A0045435-A5CE-4591-BD38-FD5F3F0EDB6B}" destId="{DDDE679E-669E-4AD2-816B-7A98A7A6741B}" srcOrd="2" destOrd="0" presId="urn:microsoft.com/office/officeart/2005/8/layout/process5"/>
    <dgm:cxn modelId="{2DD61AC5-76AA-4758-98BD-B97119C85FEA}" type="presParOf" srcId="{A0045435-A5CE-4591-BD38-FD5F3F0EDB6B}" destId="{80533447-CB22-4FB3-80C7-F3C1D5B18447}" srcOrd="3" destOrd="0" presId="urn:microsoft.com/office/officeart/2005/8/layout/process5"/>
    <dgm:cxn modelId="{312DED3F-82D0-4AB9-B0E5-17F8CD65B289}" type="presParOf" srcId="{80533447-CB22-4FB3-80C7-F3C1D5B18447}" destId="{314B70C5-7CBA-46F6-B240-1406E8299604}" srcOrd="0" destOrd="0" presId="urn:microsoft.com/office/officeart/2005/8/layout/process5"/>
    <dgm:cxn modelId="{B71087AB-1701-4054-9686-F5FEDA7EAB66}" type="presParOf" srcId="{A0045435-A5CE-4591-BD38-FD5F3F0EDB6B}" destId="{5790A9D5-F916-46AC-89B4-BBD709F73680}" srcOrd="4" destOrd="0" presId="urn:microsoft.com/office/officeart/2005/8/layout/process5"/>
    <dgm:cxn modelId="{2F5234E0-8C97-45AB-A765-701D0829F9E3}" type="presParOf" srcId="{A0045435-A5CE-4591-BD38-FD5F3F0EDB6B}" destId="{70262EFD-083F-4627-807D-25962AEFF56C}" srcOrd="5" destOrd="0" presId="urn:microsoft.com/office/officeart/2005/8/layout/process5"/>
    <dgm:cxn modelId="{3A96928C-6610-415C-887D-1B2D80B0C1B8}" type="presParOf" srcId="{70262EFD-083F-4627-807D-25962AEFF56C}" destId="{E8A76EF2-6621-420E-8983-C22A90C74BD8}" srcOrd="0" destOrd="0" presId="urn:microsoft.com/office/officeart/2005/8/layout/process5"/>
    <dgm:cxn modelId="{39E8A6B9-2D88-4E10-8029-957BAD972537}" type="presParOf" srcId="{A0045435-A5CE-4591-BD38-FD5F3F0EDB6B}" destId="{E1C186F8-0249-4E4D-B249-510CE56B29BD}" srcOrd="6" destOrd="0" presId="urn:microsoft.com/office/officeart/2005/8/layout/process5"/>
    <dgm:cxn modelId="{25C8750B-3547-4D7C-8858-F7C2E8610355}" type="presParOf" srcId="{A0045435-A5CE-4591-BD38-FD5F3F0EDB6B}" destId="{F3C25EFC-1EAD-4661-9B1D-46EADBF4AA77}" srcOrd="7" destOrd="0" presId="urn:microsoft.com/office/officeart/2005/8/layout/process5"/>
    <dgm:cxn modelId="{78E8CB86-84FE-411C-8BB2-594804F3C5F7}" type="presParOf" srcId="{F3C25EFC-1EAD-4661-9B1D-46EADBF4AA77}" destId="{73145B61-A33F-402B-BE01-C67C52A8D3E0}" srcOrd="0" destOrd="0" presId="urn:microsoft.com/office/officeart/2005/8/layout/process5"/>
    <dgm:cxn modelId="{70F1845D-8EB7-4EE8-83FB-BA83E087CAEF}" type="presParOf" srcId="{A0045435-A5CE-4591-BD38-FD5F3F0EDB6B}" destId="{24D61F3C-A41B-45BE-A50C-F3EEE0F50B4B}"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C7591F-D899-41D4-BAB1-E4BCBEDBE724}" type="doc">
      <dgm:prSet loTypeId="urn:microsoft.com/office/officeart/2005/8/layout/process5" loCatId="process" qsTypeId="urn:microsoft.com/office/officeart/2005/8/quickstyle/3d7" qsCatId="3D" csTypeId="urn:microsoft.com/office/officeart/2005/8/colors/accent1_2" csCatId="accent1" phldr="1"/>
      <dgm:spPr/>
      <dgm:t>
        <a:bodyPr/>
        <a:lstStyle/>
        <a:p>
          <a:endParaRPr lang="en-US"/>
        </a:p>
      </dgm:t>
    </dgm:pt>
    <dgm:pt modelId="{2C2EBEC9-CED7-43B9-B98B-9EC63D8E9246}">
      <dgm:prSet phldrT="[Text]" custT="1"/>
      <dgm:spPr/>
      <dgm:t>
        <a:bodyPr/>
        <a:lstStyle/>
        <a:p>
          <a:r>
            <a:rPr lang="en-US" sz="1400" dirty="0" smtClean="0"/>
            <a:t>DCDR submits form  to BC-HRN</a:t>
          </a:r>
        </a:p>
      </dgm:t>
    </dgm:pt>
    <dgm:pt modelId="{CA1AF877-C0F4-4DCA-9C5E-79F2D57091E9}" type="parTrans" cxnId="{C8513EAE-A1B7-4DBF-ADBE-08AD6078D711}">
      <dgm:prSet/>
      <dgm:spPr/>
      <dgm:t>
        <a:bodyPr/>
        <a:lstStyle/>
        <a:p>
          <a:endParaRPr lang="en-US"/>
        </a:p>
      </dgm:t>
    </dgm:pt>
    <dgm:pt modelId="{EA5869FF-4C9C-44A9-A15E-1F2DE1F197D7}" type="sibTrans" cxnId="{C8513EAE-A1B7-4DBF-ADBE-08AD6078D711}">
      <dgm:prSet/>
      <dgm:spPr/>
      <dgm:t>
        <a:bodyPr/>
        <a:lstStyle/>
        <a:p>
          <a:endParaRPr lang="en-US" dirty="0"/>
        </a:p>
      </dgm:t>
    </dgm:pt>
    <dgm:pt modelId="{5BBFFB4D-A213-4F06-BC6F-F6E807A30F59}">
      <dgm:prSet phldrT="[Text]" custT="1"/>
      <dgm:spPr/>
      <dgm:t>
        <a:bodyPr/>
        <a:lstStyle/>
        <a:p>
          <a:r>
            <a:rPr lang="en-US" sz="1300" dirty="0" smtClean="0"/>
            <a:t>BC-HRN reviews and gives final approval on award. Information is added to National tracking spreadsheet.</a:t>
          </a:r>
        </a:p>
      </dgm:t>
    </dgm:pt>
    <dgm:pt modelId="{9A793708-8632-48CC-8159-D29949021366}" type="parTrans" cxnId="{9D307676-A094-4BE7-B3C1-550BE60F287F}">
      <dgm:prSet/>
      <dgm:spPr/>
      <dgm:t>
        <a:bodyPr/>
        <a:lstStyle/>
        <a:p>
          <a:endParaRPr lang="en-US"/>
        </a:p>
      </dgm:t>
    </dgm:pt>
    <dgm:pt modelId="{89130ADB-8F4A-45A7-8435-D6A54FC2449B}" type="sibTrans" cxnId="{9D307676-A094-4BE7-B3C1-550BE60F287F}">
      <dgm:prSet/>
      <dgm:spPr/>
      <dgm:t>
        <a:bodyPr/>
        <a:lstStyle/>
        <a:p>
          <a:endParaRPr lang="en-US" dirty="0"/>
        </a:p>
      </dgm:t>
    </dgm:pt>
    <dgm:pt modelId="{B0FD64CF-1F79-40FE-8222-EBA580CB09C6}">
      <dgm:prSet phldrT="[Text]" custT="1"/>
      <dgm:spPr/>
      <dgm:t>
        <a:bodyPr/>
        <a:lstStyle/>
        <a:p>
          <a:r>
            <a:rPr lang="en-US" sz="1400" dirty="0" smtClean="0"/>
            <a:t>NACO disseminates to appropriate DCO’s</a:t>
          </a:r>
        </a:p>
      </dgm:t>
    </dgm:pt>
    <dgm:pt modelId="{46BA4904-4C76-497F-A2E7-F59F49ED4C3A}" type="parTrans" cxnId="{E61AE9E3-CF3B-4D8D-903F-787534AC1A01}">
      <dgm:prSet/>
      <dgm:spPr/>
      <dgm:t>
        <a:bodyPr/>
        <a:lstStyle/>
        <a:p>
          <a:endParaRPr lang="en-US"/>
        </a:p>
      </dgm:t>
    </dgm:pt>
    <dgm:pt modelId="{9040FE77-06DD-43E9-B0A4-9B8BE2BA29F3}" type="sibTrans" cxnId="{E61AE9E3-CF3B-4D8D-903F-787534AC1A01}">
      <dgm:prSet/>
      <dgm:spPr/>
      <dgm:t>
        <a:bodyPr/>
        <a:lstStyle/>
        <a:p>
          <a:endParaRPr lang="en-US" dirty="0"/>
        </a:p>
      </dgm:t>
    </dgm:pt>
    <dgm:pt modelId="{22FFD60D-2318-40F8-A9B8-F4126B714EB6}">
      <dgm:prSet phldrT="[Text]" custT="1"/>
      <dgm:spPr/>
      <dgm:t>
        <a:bodyPr/>
        <a:lstStyle/>
        <a:p>
          <a:r>
            <a:rPr lang="en-US" sz="1300" dirty="0" smtClean="0"/>
            <a:t>Certificate is generated and mailed to NACO for signatures</a:t>
          </a:r>
        </a:p>
      </dgm:t>
    </dgm:pt>
    <dgm:pt modelId="{5897971A-951D-4B32-94F7-6FE30C6C988F}" type="parTrans" cxnId="{E7DF19F4-922B-427F-8D44-AB24938B9D65}">
      <dgm:prSet/>
      <dgm:spPr/>
      <dgm:t>
        <a:bodyPr/>
        <a:lstStyle/>
        <a:p>
          <a:endParaRPr lang="en-US"/>
        </a:p>
      </dgm:t>
    </dgm:pt>
    <dgm:pt modelId="{4930A556-DD70-4009-B801-0B39A4335D11}" type="sibTrans" cxnId="{E7DF19F4-922B-427F-8D44-AB24938B9D65}">
      <dgm:prSet/>
      <dgm:spPr/>
      <dgm:t>
        <a:bodyPr/>
        <a:lstStyle/>
        <a:p>
          <a:endParaRPr lang="en-US" dirty="0"/>
        </a:p>
      </dgm:t>
    </dgm:pt>
    <dgm:pt modelId="{188D40C5-5659-4F94-B3AC-A028E1202341}">
      <dgm:prSet phldrT="[Text]" custT="1"/>
      <dgm:spPr/>
      <dgm:t>
        <a:bodyPr/>
        <a:lstStyle/>
        <a:p>
          <a:r>
            <a:rPr lang="en-US" sz="1400" dirty="0" smtClean="0"/>
            <a:t>DCO disseminates certificates at District Conference or  discretion</a:t>
          </a:r>
        </a:p>
      </dgm:t>
    </dgm:pt>
    <dgm:pt modelId="{B4003E58-F694-4549-BBF7-197D9CC26DF3}" type="parTrans" cxnId="{2DF35092-0B31-4C45-AC02-AE7D67374787}">
      <dgm:prSet/>
      <dgm:spPr/>
      <dgm:t>
        <a:bodyPr/>
        <a:lstStyle/>
        <a:p>
          <a:endParaRPr lang="en-US"/>
        </a:p>
      </dgm:t>
    </dgm:pt>
    <dgm:pt modelId="{B8FDAB11-EB49-4BA2-99E5-BC137E4FF503}" type="sibTrans" cxnId="{2DF35092-0B31-4C45-AC02-AE7D67374787}">
      <dgm:prSet/>
      <dgm:spPr/>
      <dgm:t>
        <a:bodyPr/>
        <a:lstStyle/>
        <a:p>
          <a:endParaRPr lang="en-US"/>
        </a:p>
      </dgm:t>
    </dgm:pt>
    <dgm:pt modelId="{A0045435-A5CE-4591-BD38-FD5F3F0EDB6B}" type="pres">
      <dgm:prSet presAssocID="{94C7591F-D899-41D4-BAB1-E4BCBEDBE724}" presName="diagram" presStyleCnt="0">
        <dgm:presLayoutVars>
          <dgm:dir/>
          <dgm:resizeHandles val="exact"/>
        </dgm:presLayoutVars>
      </dgm:prSet>
      <dgm:spPr/>
      <dgm:t>
        <a:bodyPr/>
        <a:lstStyle/>
        <a:p>
          <a:endParaRPr lang="en-US"/>
        </a:p>
      </dgm:t>
    </dgm:pt>
    <dgm:pt modelId="{3E0A594F-232D-46E1-8886-82D2757660DF}" type="pres">
      <dgm:prSet presAssocID="{2C2EBEC9-CED7-43B9-B98B-9EC63D8E9246}" presName="node" presStyleLbl="node1" presStyleIdx="0" presStyleCnt="5">
        <dgm:presLayoutVars>
          <dgm:bulletEnabled val="1"/>
        </dgm:presLayoutVars>
      </dgm:prSet>
      <dgm:spPr/>
      <dgm:t>
        <a:bodyPr/>
        <a:lstStyle/>
        <a:p>
          <a:endParaRPr lang="en-US"/>
        </a:p>
      </dgm:t>
    </dgm:pt>
    <dgm:pt modelId="{1CB69EB7-610C-4632-95B9-56120435C8F7}" type="pres">
      <dgm:prSet presAssocID="{EA5869FF-4C9C-44A9-A15E-1F2DE1F197D7}" presName="sibTrans" presStyleLbl="sibTrans2D1" presStyleIdx="0" presStyleCnt="4"/>
      <dgm:spPr/>
      <dgm:t>
        <a:bodyPr/>
        <a:lstStyle/>
        <a:p>
          <a:endParaRPr lang="en-US"/>
        </a:p>
      </dgm:t>
    </dgm:pt>
    <dgm:pt modelId="{FF581BD9-99AB-4D9E-B359-D642E003EFFF}" type="pres">
      <dgm:prSet presAssocID="{EA5869FF-4C9C-44A9-A15E-1F2DE1F197D7}" presName="connectorText" presStyleLbl="sibTrans2D1" presStyleIdx="0" presStyleCnt="4"/>
      <dgm:spPr/>
      <dgm:t>
        <a:bodyPr/>
        <a:lstStyle/>
        <a:p>
          <a:endParaRPr lang="en-US"/>
        </a:p>
      </dgm:t>
    </dgm:pt>
    <dgm:pt modelId="{DDDE679E-669E-4AD2-816B-7A98A7A6741B}" type="pres">
      <dgm:prSet presAssocID="{5BBFFB4D-A213-4F06-BC6F-F6E807A30F59}" presName="node" presStyleLbl="node1" presStyleIdx="1" presStyleCnt="5">
        <dgm:presLayoutVars>
          <dgm:bulletEnabled val="1"/>
        </dgm:presLayoutVars>
      </dgm:prSet>
      <dgm:spPr/>
      <dgm:t>
        <a:bodyPr/>
        <a:lstStyle/>
        <a:p>
          <a:endParaRPr lang="en-US"/>
        </a:p>
      </dgm:t>
    </dgm:pt>
    <dgm:pt modelId="{80533447-CB22-4FB3-80C7-F3C1D5B18447}" type="pres">
      <dgm:prSet presAssocID="{89130ADB-8F4A-45A7-8435-D6A54FC2449B}" presName="sibTrans" presStyleLbl="sibTrans2D1" presStyleIdx="1" presStyleCnt="4"/>
      <dgm:spPr/>
      <dgm:t>
        <a:bodyPr/>
        <a:lstStyle/>
        <a:p>
          <a:endParaRPr lang="en-US"/>
        </a:p>
      </dgm:t>
    </dgm:pt>
    <dgm:pt modelId="{314B70C5-7CBA-46F6-B240-1406E8299604}" type="pres">
      <dgm:prSet presAssocID="{89130ADB-8F4A-45A7-8435-D6A54FC2449B}" presName="connectorText" presStyleLbl="sibTrans2D1" presStyleIdx="1" presStyleCnt="4"/>
      <dgm:spPr/>
      <dgm:t>
        <a:bodyPr/>
        <a:lstStyle/>
        <a:p>
          <a:endParaRPr lang="en-US"/>
        </a:p>
      </dgm:t>
    </dgm:pt>
    <dgm:pt modelId="{5790A9D5-F916-46AC-89B4-BBD709F73680}" type="pres">
      <dgm:prSet presAssocID="{22FFD60D-2318-40F8-A9B8-F4126B714EB6}" presName="node" presStyleLbl="node1" presStyleIdx="2" presStyleCnt="5">
        <dgm:presLayoutVars>
          <dgm:bulletEnabled val="1"/>
        </dgm:presLayoutVars>
      </dgm:prSet>
      <dgm:spPr/>
      <dgm:t>
        <a:bodyPr/>
        <a:lstStyle/>
        <a:p>
          <a:endParaRPr lang="en-US"/>
        </a:p>
      </dgm:t>
    </dgm:pt>
    <dgm:pt modelId="{70262EFD-083F-4627-807D-25962AEFF56C}" type="pres">
      <dgm:prSet presAssocID="{4930A556-DD70-4009-B801-0B39A4335D11}" presName="sibTrans" presStyleLbl="sibTrans2D1" presStyleIdx="2" presStyleCnt="4"/>
      <dgm:spPr/>
      <dgm:t>
        <a:bodyPr/>
        <a:lstStyle/>
        <a:p>
          <a:endParaRPr lang="en-US"/>
        </a:p>
      </dgm:t>
    </dgm:pt>
    <dgm:pt modelId="{E8A76EF2-6621-420E-8983-C22A90C74BD8}" type="pres">
      <dgm:prSet presAssocID="{4930A556-DD70-4009-B801-0B39A4335D11}" presName="connectorText" presStyleLbl="sibTrans2D1" presStyleIdx="2" presStyleCnt="4"/>
      <dgm:spPr/>
      <dgm:t>
        <a:bodyPr/>
        <a:lstStyle/>
        <a:p>
          <a:endParaRPr lang="en-US"/>
        </a:p>
      </dgm:t>
    </dgm:pt>
    <dgm:pt modelId="{E1C186F8-0249-4E4D-B249-510CE56B29BD}" type="pres">
      <dgm:prSet presAssocID="{B0FD64CF-1F79-40FE-8222-EBA580CB09C6}" presName="node" presStyleLbl="node1" presStyleIdx="3" presStyleCnt="5">
        <dgm:presLayoutVars>
          <dgm:bulletEnabled val="1"/>
        </dgm:presLayoutVars>
      </dgm:prSet>
      <dgm:spPr/>
      <dgm:t>
        <a:bodyPr/>
        <a:lstStyle/>
        <a:p>
          <a:endParaRPr lang="en-US"/>
        </a:p>
      </dgm:t>
    </dgm:pt>
    <dgm:pt modelId="{F3C25EFC-1EAD-4661-9B1D-46EADBF4AA77}" type="pres">
      <dgm:prSet presAssocID="{9040FE77-06DD-43E9-B0A4-9B8BE2BA29F3}" presName="sibTrans" presStyleLbl="sibTrans2D1" presStyleIdx="3" presStyleCnt="4"/>
      <dgm:spPr/>
      <dgm:t>
        <a:bodyPr/>
        <a:lstStyle/>
        <a:p>
          <a:endParaRPr lang="en-US"/>
        </a:p>
      </dgm:t>
    </dgm:pt>
    <dgm:pt modelId="{73145B61-A33F-402B-BE01-C67C52A8D3E0}" type="pres">
      <dgm:prSet presAssocID="{9040FE77-06DD-43E9-B0A4-9B8BE2BA29F3}" presName="connectorText" presStyleLbl="sibTrans2D1" presStyleIdx="3" presStyleCnt="4"/>
      <dgm:spPr/>
      <dgm:t>
        <a:bodyPr/>
        <a:lstStyle/>
        <a:p>
          <a:endParaRPr lang="en-US"/>
        </a:p>
      </dgm:t>
    </dgm:pt>
    <dgm:pt modelId="{24D61F3C-A41B-45BE-A50C-F3EEE0F50B4B}" type="pres">
      <dgm:prSet presAssocID="{188D40C5-5659-4F94-B3AC-A028E1202341}" presName="node" presStyleLbl="node1" presStyleIdx="4" presStyleCnt="5">
        <dgm:presLayoutVars>
          <dgm:bulletEnabled val="1"/>
        </dgm:presLayoutVars>
      </dgm:prSet>
      <dgm:spPr/>
      <dgm:t>
        <a:bodyPr/>
        <a:lstStyle/>
        <a:p>
          <a:endParaRPr lang="en-US"/>
        </a:p>
      </dgm:t>
    </dgm:pt>
  </dgm:ptLst>
  <dgm:cxnLst>
    <dgm:cxn modelId="{66DA663F-9A13-475F-9FD4-5113D30522A3}" type="presOf" srcId="{EA5869FF-4C9C-44A9-A15E-1F2DE1F197D7}" destId="{1CB69EB7-610C-4632-95B9-56120435C8F7}" srcOrd="0" destOrd="0" presId="urn:microsoft.com/office/officeart/2005/8/layout/process5"/>
    <dgm:cxn modelId="{77694BA9-5BF3-4A9D-A320-276C467B9B71}" type="presOf" srcId="{B0FD64CF-1F79-40FE-8222-EBA580CB09C6}" destId="{E1C186F8-0249-4E4D-B249-510CE56B29BD}" srcOrd="0" destOrd="0" presId="urn:microsoft.com/office/officeart/2005/8/layout/process5"/>
    <dgm:cxn modelId="{D498F8D3-5B53-4110-BD29-EB1D94C1FF47}" type="presOf" srcId="{4930A556-DD70-4009-B801-0B39A4335D11}" destId="{70262EFD-083F-4627-807D-25962AEFF56C}" srcOrd="0" destOrd="0" presId="urn:microsoft.com/office/officeart/2005/8/layout/process5"/>
    <dgm:cxn modelId="{E61AE9E3-CF3B-4D8D-903F-787534AC1A01}" srcId="{94C7591F-D899-41D4-BAB1-E4BCBEDBE724}" destId="{B0FD64CF-1F79-40FE-8222-EBA580CB09C6}" srcOrd="3" destOrd="0" parTransId="{46BA4904-4C76-497F-A2E7-F59F49ED4C3A}" sibTransId="{9040FE77-06DD-43E9-B0A4-9B8BE2BA29F3}"/>
    <dgm:cxn modelId="{537EFC18-EBB3-4E91-ADBA-7FEB7B99D15B}" type="presOf" srcId="{94C7591F-D899-41D4-BAB1-E4BCBEDBE724}" destId="{A0045435-A5CE-4591-BD38-FD5F3F0EDB6B}" srcOrd="0" destOrd="0" presId="urn:microsoft.com/office/officeart/2005/8/layout/process5"/>
    <dgm:cxn modelId="{4D7ED2C8-A785-44FB-B160-FA2F4CEF7D7F}" type="presOf" srcId="{EA5869FF-4C9C-44A9-A15E-1F2DE1F197D7}" destId="{FF581BD9-99AB-4D9E-B359-D642E003EFFF}" srcOrd="1" destOrd="0" presId="urn:microsoft.com/office/officeart/2005/8/layout/process5"/>
    <dgm:cxn modelId="{E7DF19F4-922B-427F-8D44-AB24938B9D65}" srcId="{94C7591F-D899-41D4-BAB1-E4BCBEDBE724}" destId="{22FFD60D-2318-40F8-A9B8-F4126B714EB6}" srcOrd="2" destOrd="0" parTransId="{5897971A-951D-4B32-94F7-6FE30C6C988F}" sibTransId="{4930A556-DD70-4009-B801-0B39A4335D11}"/>
    <dgm:cxn modelId="{AA01D953-556A-45D5-8D7B-350019F0E371}" type="presOf" srcId="{188D40C5-5659-4F94-B3AC-A028E1202341}" destId="{24D61F3C-A41B-45BE-A50C-F3EEE0F50B4B}" srcOrd="0" destOrd="0" presId="urn:microsoft.com/office/officeart/2005/8/layout/process5"/>
    <dgm:cxn modelId="{F6BA66C5-2A3F-435C-9F52-1BEF42B93C5D}" type="presOf" srcId="{89130ADB-8F4A-45A7-8435-D6A54FC2449B}" destId="{314B70C5-7CBA-46F6-B240-1406E8299604}" srcOrd="1" destOrd="0" presId="urn:microsoft.com/office/officeart/2005/8/layout/process5"/>
    <dgm:cxn modelId="{16339878-9343-425B-BB01-5B83A665DFAB}" type="presOf" srcId="{4930A556-DD70-4009-B801-0B39A4335D11}" destId="{E8A76EF2-6621-420E-8983-C22A90C74BD8}" srcOrd="1" destOrd="0" presId="urn:microsoft.com/office/officeart/2005/8/layout/process5"/>
    <dgm:cxn modelId="{69F3CE7D-4B79-4042-B996-87F9C673C2E0}" type="presOf" srcId="{22FFD60D-2318-40F8-A9B8-F4126B714EB6}" destId="{5790A9D5-F916-46AC-89B4-BBD709F73680}" srcOrd="0" destOrd="0" presId="urn:microsoft.com/office/officeart/2005/8/layout/process5"/>
    <dgm:cxn modelId="{8E3A7F3A-0D23-4DE4-9B25-30F839DF6DC2}" type="presOf" srcId="{5BBFFB4D-A213-4F06-BC6F-F6E807A30F59}" destId="{DDDE679E-669E-4AD2-816B-7A98A7A6741B}" srcOrd="0" destOrd="0" presId="urn:microsoft.com/office/officeart/2005/8/layout/process5"/>
    <dgm:cxn modelId="{C8513EAE-A1B7-4DBF-ADBE-08AD6078D711}" srcId="{94C7591F-D899-41D4-BAB1-E4BCBEDBE724}" destId="{2C2EBEC9-CED7-43B9-B98B-9EC63D8E9246}" srcOrd="0" destOrd="0" parTransId="{CA1AF877-C0F4-4DCA-9C5E-79F2D57091E9}" sibTransId="{EA5869FF-4C9C-44A9-A15E-1F2DE1F197D7}"/>
    <dgm:cxn modelId="{9D307676-A094-4BE7-B3C1-550BE60F287F}" srcId="{94C7591F-D899-41D4-BAB1-E4BCBEDBE724}" destId="{5BBFFB4D-A213-4F06-BC6F-F6E807A30F59}" srcOrd="1" destOrd="0" parTransId="{9A793708-8632-48CC-8159-D29949021366}" sibTransId="{89130ADB-8F4A-45A7-8435-D6A54FC2449B}"/>
    <dgm:cxn modelId="{5FF6F4C8-D548-4DF6-AB86-0E51EB6F5C25}" type="presOf" srcId="{9040FE77-06DD-43E9-B0A4-9B8BE2BA29F3}" destId="{73145B61-A33F-402B-BE01-C67C52A8D3E0}" srcOrd="1" destOrd="0" presId="urn:microsoft.com/office/officeart/2005/8/layout/process5"/>
    <dgm:cxn modelId="{6A4958A8-73BC-481C-9F61-2CA3079CB0C8}" type="presOf" srcId="{2C2EBEC9-CED7-43B9-B98B-9EC63D8E9246}" destId="{3E0A594F-232D-46E1-8886-82D2757660DF}" srcOrd="0" destOrd="0" presId="urn:microsoft.com/office/officeart/2005/8/layout/process5"/>
    <dgm:cxn modelId="{2DF35092-0B31-4C45-AC02-AE7D67374787}" srcId="{94C7591F-D899-41D4-BAB1-E4BCBEDBE724}" destId="{188D40C5-5659-4F94-B3AC-A028E1202341}" srcOrd="4" destOrd="0" parTransId="{B4003E58-F694-4549-BBF7-197D9CC26DF3}" sibTransId="{B8FDAB11-EB49-4BA2-99E5-BC137E4FF503}"/>
    <dgm:cxn modelId="{7A920B18-7532-47E8-BF13-0558FAF5736E}" type="presOf" srcId="{89130ADB-8F4A-45A7-8435-D6A54FC2449B}" destId="{80533447-CB22-4FB3-80C7-F3C1D5B18447}" srcOrd="0" destOrd="0" presId="urn:microsoft.com/office/officeart/2005/8/layout/process5"/>
    <dgm:cxn modelId="{EAF0C1B2-6CAC-49CE-ACE1-26FD667F2B13}" type="presOf" srcId="{9040FE77-06DD-43E9-B0A4-9B8BE2BA29F3}" destId="{F3C25EFC-1EAD-4661-9B1D-46EADBF4AA77}" srcOrd="0" destOrd="0" presId="urn:microsoft.com/office/officeart/2005/8/layout/process5"/>
    <dgm:cxn modelId="{40A3810C-8209-4DE0-BE84-40D9D10D2089}" type="presParOf" srcId="{A0045435-A5CE-4591-BD38-FD5F3F0EDB6B}" destId="{3E0A594F-232D-46E1-8886-82D2757660DF}" srcOrd="0" destOrd="0" presId="urn:microsoft.com/office/officeart/2005/8/layout/process5"/>
    <dgm:cxn modelId="{CE19CB35-E59B-4FD6-BCA6-8396B4488D7A}" type="presParOf" srcId="{A0045435-A5CE-4591-BD38-FD5F3F0EDB6B}" destId="{1CB69EB7-610C-4632-95B9-56120435C8F7}" srcOrd="1" destOrd="0" presId="urn:microsoft.com/office/officeart/2005/8/layout/process5"/>
    <dgm:cxn modelId="{0A2082F5-B851-4EF2-BE38-E5D323BA61AE}" type="presParOf" srcId="{1CB69EB7-610C-4632-95B9-56120435C8F7}" destId="{FF581BD9-99AB-4D9E-B359-D642E003EFFF}" srcOrd="0" destOrd="0" presId="urn:microsoft.com/office/officeart/2005/8/layout/process5"/>
    <dgm:cxn modelId="{32D5D78F-5ACF-4564-BA63-9E2995B8D499}" type="presParOf" srcId="{A0045435-A5CE-4591-BD38-FD5F3F0EDB6B}" destId="{DDDE679E-669E-4AD2-816B-7A98A7A6741B}" srcOrd="2" destOrd="0" presId="urn:microsoft.com/office/officeart/2005/8/layout/process5"/>
    <dgm:cxn modelId="{F9C35696-42E2-46C7-95A3-3540E0781EAD}" type="presParOf" srcId="{A0045435-A5CE-4591-BD38-FD5F3F0EDB6B}" destId="{80533447-CB22-4FB3-80C7-F3C1D5B18447}" srcOrd="3" destOrd="0" presId="urn:microsoft.com/office/officeart/2005/8/layout/process5"/>
    <dgm:cxn modelId="{E087B89D-ED48-4F55-B9D0-D4AF17D634D6}" type="presParOf" srcId="{80533447-CB22-4FB3-80C7-F3C1D5B18447}" destId="{314B70C5-7CBA-46F6-B240-1406E8299604}" srcOrd="0" destOrd="0" presId="urn:microsoft.com/office/officeart/2005/8/layout/process5"/>
    <dgm:cxn modelId="{4470DFCF-14D0-4E9C-A200-E0E912723427}" type="presParOf" srcId="{A0045435-A5CE-4591-BD38-FD5F3F0EDB6B}" destId="{5790A9D5-F916-46AC-89B4-BBD709F73680}" srcOrd="4" destOrd="0" presId="urn:microsoft.com/office/officeart/2005/8/layout/process5"/>
    <dgm:cxn modelId="{1D164D72-47F0-4E02-B552-2D8FD65136A1}" type="presParOf" srcId="{A0045435-A5CE-4591-BD38-FD5F3F0EDB6B}" destId="{70262EFD-083F-4627-807D-25962AEFF56C}" srcOrd="5" destOrd="0" presId="urn:microsoft.com/office/officeart/2005/8/layout/process5"/>
    <dgm:cxn modelId="{F973C642-90CE-4B7F-9E74-5131280F5809}" type="presParOf" srcId="{70262EFD-083F-4627-807D-25962AEFF56C}" destId="{E8A76EF2-6621-420E-8983-C22A90C74BD8}" srcOrd="0" destOrd="0" presId="urn:microsoft.com/office/officeart/2005/8/layout/process5"/>
    <dgm:cxn modelId="{4DBB2A47-911F-48ED-B5FA-8A6C1FCCAB6F}" type="presParOf" srcId="{A0045435-A5CE-4591-BD38-FD5F3F0EDB6B}" destId="{E1C186F8-0249-4E4D-B249-510CE56B29BD}" srcOrd="6" destOrd="0" presId="urn:microsoft.com/office/officeart/2005/8/layout/process5"/>
    <dgm:cxn modelId="{F0653E27-3D56-47AC-B9CC-B5B0FA88BB63}" type="presParOf" srcId="{A0045435-A5CE-4591-BD38-FD5F3F0EDB6B}" destId="{F3C25EFC-1EAD-4661-9B1D-46EADBF4AA77}" srcOrd="7" destOrd="0" presId="urn:microsoft.com/office/officeart/2005/8/layout/process5"/>
    <dgm:cxn modelId="{33BB4393-5487-4497-959C-C8AF6461691C}" type="presParOf" srcId="{F3C25EFC-1EAD-4661-9B1D-46EADBF4AA77}" destId="{73145B61-A33F-402B-BE01-C67C52A8D3E0}" srcOrd="0" destOrd="0" presId="urn:microsoft.com/office/officeart/2005/8/layout/process5"/>
    <dgm:cxn modelId="{92EBC708-7120-4978-8BC9-71AB8C5B34A3}" type="presParOf" srcId="{A0045435-A5CE-4591-BD38-FD5F3F0EDB6B}" destId="{24D61F3C-A41B-45BE-A50C-F3EEE0F50B4B}"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83BE3-C173-40A4-B036-0545BEEEC76A}">
      <dsp:nvSpPr>
        <dsp:cNvPr id="0" name=""/>
        <dsp:cNvSpPr/>
      </dsp:nvSpPr>
      <dsp:spPr>
        <a:xfrm>
          <a:off x="4662159" y="4510868"/>
          <a:ext cx="533281" cy="529817"/>
        </a:xfrm>
        <a:custGeom>
          <a:avLst/>
          <a:gdLst/>
          <a:ahLst/>
          <a:cxnLst/>
          <a:rect l="0" t="0" r="0" b="0"/>
          <a:pathLst>
            <a:path>
              <a:moveTo>
                <a:pt x="0" y="0"/>
              </a:moveTo>
              <a:lnTo>
                <a:pt x="0" y="529817"/>
              </a:lnTo>
              <a:lnTo>
                <a:pt x="533281" y="5298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A1770B-8DA5-424F-8BC1-CC06E741CAC2}">
      <dsp:nvSpPr>
        <dsp:cNvPr id="0" name=""/>
        <dsp:cNvSpPr/>
      </dsp:nvSpPr>
      <dsp:spPr>
        <a:xfrm>
          <a:off x="6250296" y="3374294"/>
          <a:ext cx="91440" cy="192810"/>
        </a:xfrm>
        <a:custGeom>
          <a:avLst/>
          <a:gdLst/>
          <a:ahLst/>
          <a:cxnLst/>
          <a:rect l="0" t="0" r="0" b="0"/>
          <a:pathLst>
            <a:path>
              <a:moveTo>
                <a:pt x="52494" y="0"/>
              </a:moveTo>
              <a:lnTo>
                <a:pt x="52494" y="106587"/>
              </a:lnTo>
              <a:lnTo>
                <a:pt x="45720" y="106587"/>
              </a:lnTo>
              <a:lnTo>
                <a:pt x="45720" y="1928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FF6ED0-37F9-41C1-BE93-E637F391C2C5}">
      <dsp:nvSpPr>
        <dsp:cNvPr id="0" name=""/>
        <dsp:cNvSpPr/>
      </dsp:nvSpPr>
      <dsp:spPr>
        <a:xfrm>
          <a:off x="4783095" y="2031507"/>
          <a:ext cx="1519695" cy="236386"/>
        </a:xfrm>
        <a:custGeom>
          <a:avLst/>
          <a:gdLst/>
          <a:ahLst/>
          <a:cxnLst/>
          <a:rect l="0" t="0" r="0" b="0"/>
          <a:pathLst>
            <a:path>
              <a:moveTo>
                <a:pt x="0" y="0"/>
              </a:moveTo>
              <a:lnTo>
                <a:pt x="0" y="150163"/>
              </a:lnTo>
              <a:lnTo>
                <a:pt x="1519695" y="150163"/>
              </a:lnTo>
              <a:lnTo>
                <a:pt x="1519695" y="2363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EBC128-42E6-40B9-B991-9A06491188E1}">
      <dsp:nvSpPr>
        <dsp:cNvPr id="0" name=""/>
        <dsp:cNvSpPr/>
      </dsp:nvSpPr>
      <dsp:spPr>
        <a:xfrm>
          <a:off x="706903" y="3707435"/>
          <a:ext cx="283697" cy="785472"/>
        </a:xfrm>
        <a:custGeom>
          <a:avLst/>
          <a:gdLst/>
          <a:ahLst/>
          <a:cxnLst/>
          <a:rect l="0" t="0" r="0" b="0"/>
          <a:pathLst>
            <a:path>
              <a:moveTo>
                <a:pt x="0" y="0"/>
              </a:moveTo>
              <a:lnTo>
                <a:pt x="0" y="785472"/>
              </a:lnTo>
              <a:lnTo>
                <a:pt x="283697" y="7854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B302BD-37AF-408F-AD31-59EC8D22B654}">
      <dsp:nvSpPr>
        <dsp:cNvPr id="0" name=""/>
        <dsp:cNvSpPr/>
      </dsp:nvSpPr>
      <dsp:spPr>
        <a:xfrm>
          <a:off x="2071380" y="2031507"/>
          <a:ext cx="2711715" cy="210334"/>
        </a:xfrm>
        <a:custGeom>
          <a:avLst/>
          <a:gdLst/>
          <a:ahLst/>
          <a:cxnLst/>
          <a:rect l="0" t="0" r="0" b="0"/>
          <a:pathLst>
            <a:path>
              <a:moveTo>
                <a:pt x="2711715" y="0"/>
              </a:moveTo>
              <a:lnTo>
                <a:pt x="2711715" y="124111"/>
              </a:lnTo>
              <a:lnTo>
                <a:pt x="0" y="124111"/>
              </a:lnTo>
              <a:lnTo>
                <a:pt x="0" y="2103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EA8A9-F95F-47BD-8B26-580227B60F05}">
      <dsp:nvSpPr>
        <dsp:cNvPr id="0" name=""/>
        <dsp:cNvSpPr/>
      </dsp:nvSpPr>
      <dsp:spPr>
        <a:xfrm>
          <a:off x="4737375" y="1505268"/>
          <a:ext cx="91440" cy="172445"/>
        </a:xfrm>
        <a:custGeom>
          <a:avLst/>
          <a:gdLst/>
          <a:ahLst/>
          <a:cxnLst/>
          <a:rect l="0" t="0" r="0" b="0"/>
          <a:pathLst>
            <a:path>
              <a:moveTo>
                <a:pt x="45720" y="0"/>
              </a:moveTo>
              <a:lnTo>
                <a:pt x="45720" y="172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41A4F4-70F3-4F58-89F8-DED88532E0BF}">
      <dsp:nvSpPr>
        <dsp:cNvPr id="0" name=""/>
        <dsp:cNvSpPr/>
      </dsp:nvSpPr>
      <dsp:spPr>
        <a:xfrm>
          <a:off x="4737375" y="975625"/>
          <a:ext cx="91440" cy="172445"/>
        </a:xfrm>
        <a:custGeom>
          <a:avLst/>
          <a:gdLst/>
          <a:ahLst/>
          <a:cxnLst/>
          <a:rect l="0" t="0" r="0" b="0"/>
          <a:pathLst>
            <a:path>
              <a:moveTo>
                <a:pt x="45720" y="0"/>
              </a:moveTo>
              <a:lnTo>
                <a:pt x="45720" y="172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EA68DD-075D-4255-8BED-3FF22111328A}">
      <dsp:nvSpPr>
        <dsp:cNvPr id="0" name=""/>
        <dsp:cNvSpPr/>
      </dsp:nvSpPr>
      <dsp:spPr>
        <a:xfrm>
          <a:off x="4737375" y="326523"/>
          <a:ext cx="91440" cy="172445"/>
        </a:xfrm>
        <a:custGeom>
          <a:avLst/>
          <a:gdLst/>
          <a:ahLst/>
          <a:cxnLst/>
          <a:rect l="0" t="0" r="0" b="0"/>
          <a:pathLst>
            <a:path>
              <a:moveTo>
                <a:pt x="45720" y="0"/>
              </a:moveTo>
              <a:lnTo>
                <a:pt x="45720" y="1724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AA31F6-CE14-4E42-A789-6E46CF4C930C}">
      <dsp:nvSpPr>
        <dsp:cNvPr id="0" name=""/>
        <dsp:cNvSpPr/>
      </dsp:nvSpPr>
      <dsp:spPr>
        <a:xfrm>
          <a:off x="1260388" y="4036"/>
          <a:ext cx="7045415" cy="3224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Member submits request to FC</a:t>
          </a:r>
          <a:endParaRPr lang="en-US" sz="1600" kern="1200" dirty="0"/>
        </a:p>
      </dsp:txBody>
      <dsp:txXfrm>
        <a:off x="1260388" y="4036"/>
        <a:ext cx="7045415" cy="322486"/>
      </dsp:txXfrm>
    </dsp:sp>
    <dsp:sp modelId="{D1CD75F9-3309-45F2-BBE0-D2DB01868DB9}">
      <dsp:nvSpPr>
        <dsp:cNvPr id="0" name=""/>
        <dsp:cNvSpPr/>
      </dsp:nvSpPr>
      <dsp:spPr>
        <a:xfrm>
          <a:off x="1260388" y="498968"/>
          <a:ext cx="7045415" cy="4766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Approval of the application by FC at the local (Flotilla) level.</a:t>
          </a:r>
        </a:p>
      </dsp:txBody>
      <dsp:txXfrm>
        <a:off x="1260388" y="498968"/>
        <a:ext cx="7045415" cy="476656"/>
      </dsp:txXfrm>
    </dsp:sp>
    <dsp:sp modelId="{5252490B-08BF-42B0-ADB0-0B825174AC06}">
      <dsp:nvSpPr>
        <dsp:cNvPr id="0" name=""/>
        <dsp:cNvSpPr/>
      </dsp:nvSpPr>
      <dsp:spPr>
        <a:xfrm>
          <a:off x="1260388" y="1148071"/>
          <a:ext cx="7045415" cy="357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FC sends it to the DSO-HR</a:t>
          </a:r>
        </a:p>
      </dsp:txBody>
      <dsp:txXfrm>
        <a:off x="1260388" y="1148071"/>
        <a:ext cx="7045415" cy="357196"/>
      </dsp:txXfrm>
    </dsp:sp>
    <dsp:sp modelId="{392F9C81-9944-471D-AFC8-CBC735C8EB4D}">
      <dsp:nvSpPr>
        <dsp:cNvPr id="0" name=""/>
        <dsp:cNvSpPr/>
      </dsp:nvSpPr>
      <dsp:spPr>
        <a:xfrm>
          <a:off x="1323236" y="1677714"/>
          <a:ext cx="6919718" cy="3537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DSO-HR provides final verification and approval</a:t>
          </a:r>
        </a:p>
      </dsp:txBody>
      <dsp:txXfrm>
        <a:off x="1323236" y="1677714"/>
        <a:ext cx="6919718" cy="353793"/>
      </dsp:txXfrm>
    </dsp:sp>
    <dsp:sp modelId="{F2D671B0-3790-44E8-97AF-A580CB87F3F5}">
      <dsp:nvSpPr>
        <dsp:cNvPr id="0" name=""/>
        <dsp:cNvSpPr/>
      </dsp:nvSpPr>
      <dsp:spPr>
        <a:xfrm>
          <a:off x="365784" y="2241842"/>
          <a:ext cx="3411192" cy="1465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600"/>
            </a:spcAft>
          </a:pPr>
          <a:r>
            <a:rPr lang="en-US" sz="1600" kern="1200" dirty="0" smtClean="0"/>
            <a:t>DSO-HR forwards an</a:t>
          </a:r>
        </a:p>
        <a:p>
          <a:pPr lvl="0" algn="ctr" defTabSz="711200">
            <a:lnSpc>
              <a:spcPct val="90000"/>
            </a:lnSpc>
            <a:spcBef>
              <a:spcPct val="0"/>
            </a:spcBef>
            <a:spcAft>
              <a:spcPts val="600"/>
            </a:spcAft>
          </a:pPr>
          <a:r>
            <a:rPr lang="en-US" sz="1600" b="1" kern="1200" dirty="0" smtClean="0">
              <a:solidFill>
                <a:srgbClr val="FFFF00"/>
              </a:solidFill>
            </a:rPr>
            <a:t> INFORMATIONAL COPY </a:t>
          </a:r>
        </a:p>
        <a:p>
          <a:pPr lvl="0" algn="ctr" defTabSz="711200">
            <a:lnSpc>
              <a:spcPct val="90000"/>
            </a:lnSpc>
            <a:spcBef>
              <a:spcPct val="0"/>
            </a:spcBef>
            <a:spcAft>
              <a:spcPts val="600"/>
            </a:spcAft>
          </a:pPr>
          <a:r>
            <a:rPr lang="en-US" sz="1600" kern="1200" dirty="0" smtClean="0"/>
            <a:t>to the BC-HRN as listed on the form </a:t>
          </a:r>
        </a:p>
      </dsp:txBody>
      <dsp:txXfrm>
        <a:off x="365784" y="2241842"/>
        <a:ext cx="3411192" cy="1465592"/>
      </dsp:txXfrm>
    </dsp:sp>
    <dsp:sp modelId="{EAC8664F-E1BB-40C9-9782-D20010B1205A}">
      <dsp:nvSpPr>
        <dsp:cNvPr id="0" name=""/>
        <dsp:cNvSpPr/>
      </dsp:nvSpPr>
      <dsp:spPr>
        <a:xfrm>
          <a:off x="990600" y="3962400"/>
          <a:ext cx="2737151" cy="10610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BC-HRN enters information into national award spread sheet for documentation.</a:t>
          </a:r>
        </a:p>
      </dsp:txBody>
      <dsp:txXfrm>
        <a:off x="990600" y="3962400"/>
        <a:ext cx="2737151" cy="1061014"/>
      </dsp:txXfrm>
    </dsp:sp>
    <dsp:sp modelId="{55CC9097-7684-4214-8E85-2765727DF460}">
      <dsp:nvSpPr>
        <dsp:cNvPr id="0" name=""/>
        <dsp:cNvSpPr/>
      </dsp:nvSpPr>
      <dsp:spPr>
        <a:xfrm>
          <a:off x="4256483" y="2267894"/>
          <a:ext cx="4092616" cy="1106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DSO-HR forwards the </a:t>
          </a:r>
        </a:p>
        <a:p>
          <a:pPr lvl="0" algn="ctr" defTabSz="711200">
            <a:lnSpc>
              <a:spcPct val="90000"/>
            </a:lnSpc>
            <a:spcBef>
              <a:spcPct val="0"/>
            </a:spcBef>
            <a:spcAft>
              <a:spcPct val="35000"/>
            </a:spcAft>
          </a:pPr>
          <a:r>
            <a:rPr lang="en-US" sz="1600" b="1" kern="1200" dirty="0" smtClean="0">
              <a:solidFill>
                <a:srgbClr val="FFFF00"/>
              </a:solidFill>
            </a:rPr>
            <a:t>ORIGINAL FORM </a:t>
          </a:r>
        </a:p>
        <a:p>
          <a:pPr lvl="0" algn="ctr" defTabSz="711200">
            <a:lnSpc>
              <a:spcPct val="90000"/>
            </a:lnSpc>
            <a:spcBef>
              <a:spcPct val="0"/>
            </a:spcBef>
            <a:spcAft>
              <a:spcPct val="35000"/>
            </a:spcAft>
          </a:pPr>
          <a:r>
            <a:rPr lang="en-US" sz="1600" kern="1200" dirty="0" smtClean="0"/>
            <a:t>to the District Director of Auxiliary</a:t>
          </a:r>
          <a:endParaRPr lang="en-US" sz="1600" kern="1200" dirty="0"/>
        </a:p>
      </dsp:txBody>
      <dsp:txXfrm>
        <a:off x="4256483" y="2267894"/>
        <a:ext cx="4092616" cy="1106400"/>
      </dsp:txXfrm>
    </dsp:sp>
    <dsp:sp modelId="{D137DC03-8BC8-4E29-920D-944BC6F0A38B}">
      <dsp:nvSpPr>
        <dsp:cNvPr id="0" name=""/>
        <dsp:cNvSpPr/>
      </dsp:nvSpPr>
      <dsp:spPr>
        <a:xfrm>
          <a:off x="4253695" y="3567105"/>
          <a:ext cx="4084643" cy="9437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DIRAUX reviews and approves and forwards the Ribbon, Medal, and Certificate to the appropriate DCO</a:t>
          </a:r>
          <a:endParaRPr lang="en-US" sz="1600" kern="1200" dirty="0"/>
        </a:p>
      </dsp:txBody>
      <dsp:txXfrm>
        <a:off x="4253695" y="3567105"/>
        <a:ext cx="4084643" cy="943763"/>
      </dsp:txXfrm>
    </dsp:sp>
    <dsp:sp modelId="{734664CF-D732-48C0-BCC4-1221D980E503}">
      <dsp:nvSpPr>
        <dsp:cNvPr id="0" name=""/>
        <dsp:cNvSpPr/>
      </dsp:nvSpPr>
      <dsp:spPr>
        <a:xfrm>
          <a:off x="5195440" y="4599009"/>
          <a:ext cx="4096985" cy="8833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DCO presents to Recruiting Member at their chosen time (typically District Conference).</a:t>
          </a:r>
        </a:p>
      </dsp:txBody>
      <dsp:txXfrm>
        <a:off x="5195440" y="4599009"/>
        <a:ext cx="4096985" cy="883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FF33-3FD9-459D-AA43-0D9AD232E009}">
      <dsp:nvSpPr>
        <dsp:cNvPr id="0" name=""/>
        <dsp:cNvSpPr/>
      </dsp:nvSpPr>
      <dsp:spPr>
        <a:xfrm>
          <a:off x="2665980" y="1250384"/>
          <a:ext cx="581363" cy="91440"/>
        </a:xfrm>
        <a:custGeom>
          <a:avLst/>
          <a:gdLst/>
          <a:ahLst/>
          <a:cxnLst/>
          <a:rect l="0" t="0" r="0" b="0"/>
          <a:pathLst>
            <a:path>
              <a:moveTo>
                <a:pt x="0" y="45720"/>
              </a:moveTo>
              <a:lnTo>
                <a:pt x="581363" y="45720"/>
              </a:lnTo>
            </a:path>
          </a:pathLst>
        </a:custGeom>
        <a:noFill/>
        <a:ln w="9525" cap="flat" cmpd="sng" algn="ctr">
          <a:solidFill>
            <a:schemeClr val="accent1">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941363" y="1293044"/>
        <a:ext cx="30598" cy="6119"/>
      </dsp:txXfrm>
    </dsp:sp>
    <dsp:sp modelId="{DAA891AC-D9F6-4F65-B961-263F93C3C48E}">
      <dsp:nvSpPr>
        <dsp:cNvPr id="0" name=""/>
        <dsp:cNvSpPr/>
      </dsp:nvSpPr>
      <dsp:spPr>
        <a:xfrm>
          <a:off x="7068" y="497890"/>
          <a:ext cx="2660712" cy="1596427"/>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Member submits form  to BC-HRN</a:t>
          </a:r>
        </a:p>
      </dsp:txBody>
      <dsp:txXfrm>
        <a:off x="7068" y="497890"/>
        <a:ext cx="2660712" cy="1596427"/>
      </dsp:txXfrm>
    </dsp:sp>
    <dsp:sp modelId="{E16F77DF-A325-4903-9010-834D43A9D367}">
      <dsp:nvSpPr>
        <dsp:cNvPr id="0" name=""/>
        <dsp:cNvSpPr/>
      </dsp:nvSpPr>
      <dsp:spPr>
        <a:xfrm>
          <a:off x="5938656" y="1250384"/>
          <a:ext cx="581363" cy="91440"/>
        </a:xfrm>
        <a:custGeom>
          <a:avLst/>
          <a:gdLst/>
          <a:ahLst/>
          <a:cxnLst/>
          <a:rect l="0" t="0" r="0" b="0"/>
          <a:pathLst>
            <a:path>
              <a:moveTo>
                <a:pt x="0" y="45720"/>
              </a:moveTo>
              <a:lnTo>
                <a:pt x="581363" y="45720"/>
              </a:lnTo>
            </a:path>
          </a:pathLst>
        </a:custGeom>
        <a:noFill/>
        <a:ln w="9525" cap="flat" cmpd="sng" algn="ctr">
          <a:solidFill>
            <a:schemeClr val="accent1">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14038" y="1293044"/>
        <a:ext cx="30598" cy="6119"/>
      </dsp:txXfrm>
    </dsp:sp>
    <dsp:sp modelId="{D106F032-85C6-4065-9A4F-A36FC35064FB}">
      <dsp:nvSpPr>
        <dsp:cNvPr id="0" name=""/>
        <dsp:cNvSpPr/>
      </dsp:nvSpPr>
      <dsp:spPr>
        <a:xfrm>
          <a:off x="3279743" y="497890"/>
          <a:ext cx="2660712" cy="1596427"/>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BC-HRN reviews and gives final approval on award. Information is added to National tracking spreadsheet.</a:t>
          </a:r>
        </a:p>
      </dsp:txBody>
      <dsp:txXfrm>
        <a:off x="3279743" y="497890"/>
        <a:ext cx="2660712" cy="1596427"/>
      </dsp:txXfrm>
    </dsp:sp>
    <dsp:sp modelId="{0E9633F4-0995-4FCF-99C1-918EDE01B945}">
      <dsp:nvSpPr>
        <dsp:cNvPr id="0" name=""/>
        <dsp:cNvSpPr/>
      </dsp:nvSpPr>
      <dsp:spPr>
        <a:xfrm>
          <a:off x="1337424" y="2092518"/>
          <a:ext cx="6545351" cy="581363"/>
        </a:xfrm>
        <a:custGeom>
          <a:avLst/>
          <a:gdLst/>
          <a:ahLst/>
          <a:cxnLst/>
          <a:rect l="0" t="0" r="0" b="0"/>
          <a:pathLst>
            <a:path>
              <a:moveTo>
                <a:pt x="6545351" y="0"/>
              </a:moveTo>
              <a:lnTo>
                <a:pt x="6545351" y="307781"/>
              </a:lnTo>
              <a:lnTo>
                <a:pt x="0" y="307781"/>
              </a:lnTo>
              <a:lnTo>
                <a:pt x="0" y="581363"/>
              </a:lnTo>
            </a:path>
          </a:pathLst>
        </a:custGeom>
        <a:noFill/>
        <a:ln w="9525" cap="flat" cmpd="sng" algn="ctr">
          <a:solidFill>
            <a:schemeClr val="accent1">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45752" y="2380140"/>
        <a:ext cx="328694" cy="6119"/>
      </dsp:txXfrm>
    </dsp:sp>
    <dsp:sp modelId="{1ED295C7-A828-4C45-887D-4AB455C7558F}">
      <dsp:nvSpPr>
        <dsp:cNvPr id="0" name=""/>
        <dsp:cNvSpPr/>
      </dsp:nvSpPr>
      <dsp:spPr>
        <a:xfrm>
          <a:off x="6552419" y="497890"/>
          <a:ext cx="2660712" cy="1596427"/>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Certificate is generated and mailed to NACO for signatures</a:t>
          </a:r>
        </a:p>
      </dsp:txBody>
      <dsp:txXfrm>
        <a:off x="6552419" y="497890"/>
        <a:ext cx="2660712" cy="1596427"/>
      </dsp:txXfrm>
    </dsp:sp>
    <dsp:sp modelId="{BB809AD3-10CE-4629-88C6-E78709C10FBE}">
      <dsp:nvSpPr>
        <dsp:cNvPr id="0" name=""/>
        <dsp:cNvSpPr/>
      </dsp:nvSpPr>
      <dsp:spPr>
        <a:xfrm>
          <a:off x="2665980" y="3458775"/>
          <a:ext cx="581363" cy="91440"/>
        </a:xfrm>
        <a:custGeom>
          <a:avLst/>
          <a:gdLst/>
          <a:ahLst/>
          <a:cxnLst/>
          <a:rect l="0" t="0" r="0" b="0"/>
          <a:pathLst>
            <a:path>
              <a:moveTo>
                <a:pt x="0" y="45720"/>
              </a:moveTo>
              <a:lnTo>
                <a:pt x="581363" y="45720"/>
              </a:lnTo>
            </a:path>
          </a:pathLst>
        </a:custGeom>
        <a:noFill/>
        <a:ln w="9525" cap="flat" cmpd="sng" algn="ctr">
          <a:solidFill>
            <a:schemeClr val="accent1">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941363" y="3501435"/>
        <a:ext cx="30598" cy="6119"/>
      </dsp:txXfrm>
    </dsp:sp>
    <dsp:sp modelId="{D9B87E44-BBDA-403E-8F55-8D93DDF21AFC}">
      <dsp:nvSpPr>
        <dsp:cNvPr id="0" name=""/>
        <dsp:cNvSpPr/>
      </dsp:nvSpPr>
      <dsp:spPr>
        <a:xfrm>
          <a:off x="7068" y="2706281"/>
          <a:ext cx="2660712" cy="1596427"/>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NACO disseminates to appropriate DCO’s</a:t>
          </a:r>
        </a:p>
      </dsp:txBody>
      <dsp:txXfrm>
        <a:off x="7068" y="2706281"/>
        <a:ext cx="2660712" cy="1596427"/>
      </dsp:txXfrm>
    </dsp:sp>
    <dsp:sp modelId="{33B2E68B-0A6C-4A2F-B773-525A313E7A83}">
      <dsp:nvSpPr>
        <dsp:cNvPr id="0" name=""/>
        <dsp:cNvSpPr/>
      </dsp:nvSpPr>
      <dsp:spPr>
        <a:xfrm>
          <a:off x="3279743" y="2706281"/>
          <a:ext cx="2660712" cy="1596427"/>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DCO disseminates certificates at District Conference or  discretion</a:t>
          </a:r>
        </a:p>
      </dsp:txBody>
      <dsp:txXfrm>
        <a:off x="3279743" y="2706281"/>
        <a:ext cx="2660712" cy="15964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A594F-232D-46E1-8886-82D2757660DF}">
      <dsp:nvSpPr>
        <dsp:cNvPr id="0" name=""/>
        <dsp:cNvSpPr/>
      </dsp:nvSpPr>
      <dsp:spPr>
        <a:xfrm>
          <a:off x="8103" y="462617"/>
          <a:ext cx="2422103" cy="145326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FC submits form  to BC-HRN</a:t>
          </a:r>
        </a:p>
      </dsp:txBody>
      <dsp:txXfrm>
        <a:off x="50668" y="505182"/>
        <a:ext cx="2336973" cy="1368131"/>
      </dsp:txXfrm>
    </dsp:sp>
    <dsp:sp modelId="{1CB69EB7-610C-4632-95B9-56120435C8F7}">
      <dsp:nvSpPr>
        <dsp:cNvPr id="0" name=""/>
        <dsp:cNvSpPr/>
      </dsp:nvSpPr>
      <dsp:spPr>
        <a:xfrm>
          <a:off x="2643352" y="888907"/>
          <a:ext cx="513485" cy="60068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7150" dist="38100" dir="5400000" algn="ctr" rotWithShape="0">
            <a:schemeClr val="accent1">
              <a:tint val="60000"/>
              <a:hueOff val="0"/>
              <a:satOff val="0"/>
              <a:lumOff val="0"/>
              <a:alphaOff val="0"/>
              <a:shade val="9000"/>
              <a:satMod val="105000"/>
              <a:alpha val="48000"/>
            </a:scheme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2643352" y="1009043"/>
        <a:ext cx="359440" cy="360409"/>
      </dsp:txXfrm>
    </dsp:sp>
    <dsp:sp modelId="{DDDE679E-669E-4AD2-816B-7A98A7A6741B}">
      <dsp:nvSpPr>
        <dsp:cNvPr id="0" name=""/>
        <dsp:cNvSpPr/>
      </dsp:nvSpPr>
      <dsp:spPr>
        <a:xfrm>
          <a:off x="3399048" y="462617"/>
          <a:ext cx="2422103" cy="145326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BC-HRN reviews and gives final approval on award. Information is added to National tracking spreadsheet.</a:t>
          </a:r>
        </a:p>
      </dsp:txBody>
      <dsp:txXfrm>
        <a:off x="3441613" y="505182"/>
        <a:ext cx="2336973" cy="1368131"/>
      </dsp:txXfrm>
    </dsp:sp>
    <dsp:sp modelId="{80533447-CB22-4FB3-80C7-F3C1D5B18447}">
      <dsp:nvSpPr>
        <dsp:cNvPr id="0" name=""/>
        <dsp:cNvSpPr/>
      </dsp:nvSpPr>
      <dsp:spPr>
        <a:xfrm>
          <a:off x="6034296" y="888907"/>
          <a:ext cx="513485" cy="60068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7150" dist="38100" dir="5400000" algn="ctr" rotWithShape="0">
            <a:schemeClr val="accent1">
              <a:tint val="60000"/>
              <a:hueOff val="0"/>
              <a:satOff val="0"/>
              <a:lumOff val="0"/>
              <a:alphaOff val="0"/>
              <a:shade val="9000"/>
              <a:satMod val="105000"/>
              <a:alpha val="48000"/>
            </a:scheme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6034296" y="1009043"/>
        <a:ext cx="359440" cy="360409"/>
      </dsp:txXfrm>
    </dsp:sp>
    <dsp:sp modelId="{5790A9D5-F916-46AC-89B4-BBD709F73680}">
      <dsp:nvSpPr>
        <dsp:cNvPr id="0" name=""/>
        <dsp:cNvSpPr/>
      </dsp:nvSpPr>
      <dsp:spPr>
        <a:xfrm>
          <a:off x="6789992" y="462617"/>
          <a:ext cx="2422103" cy="145326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Certificate is generated and mailed to NACO for signatures</a:t>
          </a:r>
        </a:p>
      </dsp:txBody>
      <dsp:txXfrm>
        <a:off x="6832557" y="505182"/>
        <a:ext cx="2336973" cy="1368131"/>
      </dsp:txXfrm>
    </dsp:sp>
    <dsp:sp modelId="{70262EFD-083F-4627-807D-25962AEFF56C}">
      <dsp:nvSpPr>
        <dsp:cNvPr id="0" name=""/>
        <dsp:cNvSpPr/>
      </dsp:nvSpPr>
      <dsp:spPr>
        <a:xfrm rot="5400000">
          <a:off x="7744301" y="2085426"/>
          <a:ext cx="513485" cy="60068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7150" dist="38100" dir="5400000" algn="ctr" rotWithShape="0">
            <a:schemeClr val="accent1">
              <a:tint val="60000"/>
              <a:hueOff val="0"/>
              <a:satOff val="0"/>
              <a:lumOff val="0"/>
              <a:alphaOff val="0"/>
              <a:shade val="9000"/>
              <a:satMod val="105000"/>
              <a:alpha val="48000"/>
            </a:scheme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7820840" y="2129024"/>
        <a:ext cx="360409" cy="359440"/>
      </dsp:txXfrm>
    </dsp:sp>
    <dsp:sp modelId="{E1C186F8-0249-4E4D-B249-510CE56B29BD}">
      <dsp:nvSpPr>
        <dsp:cNvPr id="0" name=""/>
        <dsp:cNvSpPr/>
      </dsp:nvSpPr>
      <dsp:spPr>
        <a:xfrm>
          <a:off x="6789992" y="2884720"/>
          <a:ext cx="2422103" cy="145326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NACO disseminates to appropriate DCO’s</a:t>
          </a:r>
        </a:p>
      </dsp:txBody>
      <dsp:txXfrm>
        <a:off x="6832557" y="2927285"/>
        <a:ext cx="2336973" cy="1368131"/>
      </dsp:txXfrm>
    </dsp:sp>
    <dsp:sp modelId="{F3C25EFC-1EAD-4661-9B1D-46EADBF4AA77}">
      <dsp:nvSpPr>
        <dsp:cNvPr id="0" name=""/>
        <dsp:cNvSpPr/>
      </dsp:nvSpPr>
      <dsp:spPr>
        <a:xfrm rot="10800000">
          <a:off x="6063361" y="3311010"/>
          <a:ext cx="513485" cy="60068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7150" dist="38100" dir="5400000" algn="ctr" rotWithShape="0">
            <a:schemeClr val="accent1">
              <a:tint val="60000"/>
              <a:hueOff val="0"/>
              <a:satOff val="0"/>
              <a:lumOff val="0"/>
              <a:alphaOff val="0"/>
              <a:shade val="9000"/>
              <a:satMod val="105000"/>
              <a:alpha val="48000"/>
            </a:scheme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10800000">
        <a:off x="6217406" y="3431146"/>
        <a:ext cx="359440" cy="360409"/>
      </dsp:txXfrm>
    </dsp:sp>
    <dsp:sp modelId="{24D61F3C-A41B-45BE-A50C-F3EEE0F50B4B}">
      <dsp:nvSpPr>
        <dsp:cNvPr id="0" name=""/>
        <dsp:cNvSpPr/>
      </dsp:nvSpPr>
      <dsp:spPr>
        <a:xfrm>
          <a:off x="3399048" y="2884720"/>
          <a:ext cx="2422103" cy="145326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DCO disseminates certificates at District Conference or  discretion</a:t>
          </a:r>
        </a:p>
      </dsp:txBody>
      <dsp:txXfrm>
        <a:off x="3441613" y="2927285"/>
        <a:ext cx="2336973" cy="13681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A594F-232D-46E1-8886-82D2757660DF}">
      <dsp:nvSpPr>
        <dsp:cNvPr id="0" name=""/>
        <dsp:cNvSpPr/>
      </dsp:nvSpPr>
      <dsp:spPr>
        <a:xfrm>
          <a:off x="8103" y="462617"/>
          <a:ext cx="2422103" cy="145326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DCDR submits form  to BC-HRN</a:t>
          </a:r>
        </a:p>
      </dsp:txBody>
      <dsp:txXfrm>
        <a:off x="50668" y="505182"/>
        <a:ext cx="2336973" cy="1368131"/>
      </dsp:txXfrm>
    </dsp:sp>
    <dsp:sp modelId="{1CB69EB7-610C-4632-95B9-56120435C8F7}">
      <dsp:nvSpPr>
        <dsp:cNvPr id="0" name=""/>
        <dsp:cNvSpPr/>
      </dsp:nvSpPr>
      <dsp:spPr>
        <a:xfrm>
          <a:off x="2643352" y="888907"/>
          <a:ext cx="513485" cy="60068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7150" dist="38100" dir="5400000" algn="ctr" rotWithShape="0">
            <a:schemeClr val="accent1">
              <a:tint val="60000"/>
              <a:hueOff val="0"/>
              <a:satOff val="0"/>
              <a:lumOff val="0"/>
              <a:alphaOff val="0"/>
              <a:shade val="9000"/>
              <a:satMod val="105000"/>
              <a:alpha val="48000"/>
            </a:scheme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2643352" y="1009043"/>
        <a:ext cx="359440" cy="360409"/>
      </dsp:txXfrm>
    </dsp:sp>
    <dsp:sp modelId="{DDDE679E-669E-4AD2-816B-7A98A7A6741B}">
      <dsp:nvSpPr>
        <dsp:cNvPr id="0" name=""/>
        <dsp:cNvSpPr/>
      </dsp:nvSpPr>
      <dsp:spPr>
        <a:xfrm>
          <a:off x="3399048" y="462617"/>
          <a:ext cx="2422103" cy="145326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BC-HRN reviews and gives final approval on award. Information is added to National tracking spreadsheet.</a:t>
          </a:r>
        </a:p>
      </dsp:txBody>
      <dsp:txXfrm>
        <a:off x="3441613" y="505182"/>
        <a:ext cx="2336973" cy="1368131"/>
      </dsp:txXfrm>
    </dsp:sp>
    <dsp:sp modelId="{80533447-CB22-4FB3-80C7-F3C1D5B18447}">
      <dsp:nvSpPr>
        <dsp:cNvPr id="0" name=""/>
        <dsp:cNvSpPr/>
      </dsp:nvSpPr>
      <dsp:spPr>
        <a:xfrm>
          <a:off x="6034296" y="888907"/>
          <a:ext cx="513485" cy="60068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7150" dist="38100" dir="5400000" algn="ctr" rotWithShape="0">
            <a:schemeClr val="accent1">
              <a:tint val="60000"/>
              <a:hueOff val="0"/>
              <a:satOff val="0"/>
              <a:lumOff val="0"/>
              <a:alphaOff val="0"/>
              <a:shade val="9000"/>
              <a:satMod val="105000"/>
              <a:alpha val="48000"/>
            </a:scheme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6034296" y="1009043"/>
        <a:ext cx="359440" cy="360409"/>
      </dsp:txXfrm>
    </dsp:sp>
    <dsp:sp modelId="{5790A9D5-F916-46AC-89B4-BBD709F73680}">
      <dsp:nvSpPr>
        <dsp:cNvPr id="0" name=""/>
        <dsp:cNvSpPr/>
      </dsp:nvSpPr>
      <dsp:spPr>
        <a:xfrm>
          <a:off x="6789992" y="462617"/>
          <a:ext cx="2422103" cy="145326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Certificate is generated and mailed to NACO for signatures</a:t>
          </a:r>
        </a:p>
      </dsp:txBody>
      <dsp:txXfrm>
        <a:off x="6832557" y="505182"/>
        <a:ext cx="2336973" cy="1368131"/>
      </dsp:txXfrm>
    </dsp:sp>
    <dsp:sp modelId="{70262EFD-083F-4627-807D-25962AEFF56C}">
      <dsp:nvSpPr>
        <dsp:cNvPr id="0" name=""/>
        <dsp:cNvSpPr/>
      </dsp:nvSpPr>
      <dsp:spPr>
        <a:xfrm rot="5400000">
          <a:off x="7744301" y="2085426"/>
          <a:ext cx="513485" cy="60068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7150" dist="38100" dir="5400000" algn="ctr" rotWithShape="0">
            <a:schemeClr val="accent1">
              <a:tint val="60000"/>
              <a:hueOff val="0"/>
              <a:satOff val="0"/>
              <a:lumOff val="0"/>
              <a:alphaOff val="0"/>
              <a:shade val="9000"/>
              <a:satMod val="105000"/>
              <a:alpha val="48000"/>
            </a:scheme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7820840" y="2129024"/>
        <a:ext cx="360409" cy="359440"/>
      </dsp:txXfrm>
    </dsp:sp>
    <dsp:sp modelId="{E1C186F8-0249-4E4D-B249-510CE56B29BD}">
      <dsp:nvSpPr>
        <dsp:cNvPr id="0" name=""/>
        <dsp:cNvSpPr/>
      </dsp:nvSpPr>
      <dsp:spPr>
        <a:xfrm>
          <a:off x="6789992" y="2884720"/>
          <a:ext cx="2422103" cy="145326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NACO disseminates to appropriate DCO’s</a:t>
          </a:r>
        </a:p>
      </dsp:txBody>
      <dsp:txXfrm>
        <a:off x="6832557" y="2927285"/>
        <a:ext cx="2336973" cy="1368131"/>
      </dsp:txXfrm>
    </dsp:sp>
    <dsp:sp modelId="{F3C25EFC-1EAD-4661-9B1D-46EADBF4AA77}">
      <dsp:nvSpPr>
        <dsp:cNvPr id="0" name=""/>
        <dsp:cNvSpPr/>
      </dsp:nvSpPr>
      <dsp:spPr>
        <a:xfrm rot="10800000">
          <a:off x="6063361" y="3311010"/>
          <a:ext cx="513485" cy="60068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7150" dist="38100" dir="5400000" algn="ctr" rotWithShape="0">
            <a:schemeClr val="accent1">
              <a:tint val="60000"/>
              <a:hueOff val="0"/>
              <a:satOff val="0"/>
              <a:lumOff val="0"/>
              <a:alphaOff val="0"/>
              <a:shade val="9000"/>
              <a:satMod val="105000"/>
              <a:alpha val="48000"/>
            </a:scheme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10800000">
        <a:off x="6217406" y="3431146"/>
        <a:ext cx="359440" cy="360409"/>
      </dsp:txXfrm>
    </dsp:sp>
    <dsp:sp modelId="{24D61F3C-A41B-45BE-A50C-F3EEE0F50B4B}">
      <dsp:nvSpPr>
        <dsp:cNvPr id="0" name=""/>
        <dsp:cNvSpPr/>
      </dsp:nvSpPr>
      <dsp:spPr>
        <a:xfrm>
          <a:off x="3399048" y="2884720"/>
          <a:ext cx="2422103" cy="145326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DCO disseminates certificates at District Conference or  discretion</a:t>
          </a:r>
        </a:p>
      </dsp:txBody>
      <dsp:txXfrm>
        <a:off x="3441613" y="2927285"/>
        <a:ext cx="2336973" cy="136813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4EA76-EBCA-40A0-B81B-BFA30C39C908}" type="datetimeFigureOut">
              <a:rPr lang="en-US" smtClean="0"/>
              <a:t>1/27/2012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E0C28D-EB13-42A5-995A-247B66390E0C}" type="slidenum">
              <a:rPr lang="en-US" smtClean="0"/>
              <a:t>‹#›</a:t>
            </a:fld>
            <a:endParaRPr lang="en-US" dirty="0"/>
          </a:p>
        </p:txBody>
      </p:sp>
    </p:spTree>
    <p:extLst>
      <p:ext uri="{BB962C8B-B14F-4D97-AF65-F5344CB8AC3E}">
        <p14:creationId xmlns:p14="http://schemas.microsoft.com/office/powerpoint/2010/main" val="1725795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9E6B575-C9D3-4655-B660-724E5785EDDD}" type="datetime1">
              <a:rPr lang="en-US" smtClean="0"/>
              <a:t>1/27/2012</a:t>
            </a:fld>
            <a:endParaRPr lang="en-US" dirty="0"/>
          </a:p>
        </p:txBody>
      </p:sp>
      <p:sp>
        <p:nvSpPr>
          <p:cNvPr id="19" name="Footer Placeholder 18"/>
          <p:cNvSpPr>
            <a:spLocks noGrp="1"/>
          </p:cNvSpPr>
          <p:nvPr>
            <p:ph type="ftr" sz="quarter" idx="11"/>
          </p:nvPr>
        </p:nvSpPr>
        <p:spPr/>
        <p:txBody>
          <a:bodyPr/>
          <a:lstStyle/>
          <a:p>
            <a:r>
              <a:rPr lang="en-US" dirty="0" smtClean="0"/>
              <a:t>National Human Resource Department</a:t>
            </a:r>
            <a:endParaRPr lang="en-US" dirty="0"/>
          </a:p>
        </p:txBody>
      </p:sp>
      <p:sp>
        <p:nvSpPr>
          <p:cNvPr id="27" name="Slide Number Placeholder 26"/>
          <p:cNvSpPr>
            <a:spLocks noGrp="1"/>
          </p:cNvSpPr>
          <p:nvPr>
            <p:ph type="sldNum" sz="quarter" idx="12"/>
          </p:nvPr>
        </p:nvSpPr>
        <p:spPr/>
        <p:txBody>
          <a:bodyPr/>
          <a:lstStyle/>
          <a:p>
            <a:fld id="{61D0083E-C85B-4C62-9849-E827C58DF2C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9D2A2-ABA8-42A9-9164-3FEF25E1F5B2}" type="datetime1">
              <a:rPr lang="en-US" smtClean="0"/>
              <a:t>1/27/2012</a:t>
            </a:fld>
            <a:endParaRPr lang="en-US" dirty="0"/>
          </a:p>
        </p:txBody>
      </p:sp>
      <p:sp>
        <p:nvSpPr>
          <p:cNvPr id="5" name="Footer Placeholder 4"/>
          <p:cNvSpPr>
            <a:spLocks noGrp="1"/>
          </p:cNvSpPr>
          <p:nvPr>
            <p:ph type="ftr" sz="quarter" idx="11"/>
          </p:nvPr>
        </p:nvSpPr>
        <p:spPr/>
        <p:txBody>
          <a:bodyPr/>
          <a:lstStyle/>
          <a:p>
            <a:r>
              <a:rPr lang="en-US" dirty="0" smtClean="0"/>
              <a:t>National Human Resource Department</a:t>
            </a:r>
            <a:endParaRPr lang="en-US" dirty="0"/>
          </a:p>
        </p:txBody>
      </p:sp>
      <p:sp>
        <p:nvSpPr>
          <p:cNvPr id="6" name="Slide Number Placeholder 5"/>
          <p:cNvSpPr>
            <a:spLocks noGrp="1"/>
          </p:cNvSpPr>
          <p:nvPr>
            <p:ph type="sldNum" sz="quarter" idx="12"/>
          </p:nvPr>
        </p:nvSpPr>
        <p:spPr/>
        <p:txBody>
          <a:bodyPr/>
          <a:lstStyle/>
          <a:p>
            <a:fld id="{61D0083E-C85B-4C62-9849-E827C58DF2C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3B6F00-8A06-40C4-B13A-339F65C5A2DB}" type="datetime1">
              <a:rPr lang="en-US" smtClean="0"/>
              <a:t>1/27/2012</a:t>
            </a:fld>
            <a:endParaRPr lang="en-US" dirty="0"/>
          </a:p>
        </p:txBody>
      </p:sp>
      <p:sp>
        <p:nvSpPr>
          <p:cNvPr id="5" name="Footer Placeholder 4"/>
          <p:cNvSpPr>
            <a:spLocks noGrp="1"/>
          </p:cNvSpPr>
          <p:nvPr>
            <p:ph type="ftr" sz="quarter" idx="11"/>
          </p:nvPr>
        </p:nvSpPr>
        <p:spPr/>
        <p:txBody>
          <a:bodyPr/>
          <a:lstStyle/>
          <a:p>
            <a:r>
              <a:rPr lang="en-US" dirty="0" smtClean="0"/>
              <a:t>National Human Resource Department</a:t>
            </a:r>
            <a:endParaRPr lang="en-US" dirty="0"/>
          </a:p>
        </p:txBody>
      </p:sp>
      <p:sp>
        <p:nvSpPr>
          <p:cNvPr id="6" name="Slide Number Placeholder 5"/>
          <p:cNvSpPr>
            <a:spLocks noGrp="1"/>
          </p:cNvSpPr>
          <p:nvPr>
            <p:ph type="sldNum" sz="quarter" idx="12"/>
          </p:nvPr>
        </p:nvSpPr>
        <p:spPr/>
        <p:txBody>
          <a:bodyPr/>
          <a:lstStyle/>
          <a:p>
            <a:fld id="{61D0083E-C85B-4C62-9849-E827C58DF2C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7A2541-4F55-4A37-B5AE-EC77D7F11CC3}" type="datetime1">
              <a:rPr lang="en-US" smtClean="0"/>
              <a:t>1/27/2012</a:t>
            </a:fld>
            <a:endParaRPr lang="en-US" dirty="0"/>
          </a:p>
        </p:txBody>
      </p:sp>
      <p:sp>
        <p:nvSpPr>
          <p:cNvPr id="5" name="Footer Placeholder 4"/>
          <p:cNvSpPr>
            <a:spLocks noGrp="1"/>
          </p:cNvSpPr>
          <p:nvPr>
            <p:ph type="ftr" sz="quarter" idx="11"/>
          </p:nvPr>
        </p:nvSpPr>
        <p:spPr/>
        <p:txBody>
          <a:bodyPr/>
          <a:lstStyle/>
          <a:p>
            <a:r>
              <a:rPr lang="en-US" dirty="0" smtClean="0"/>
              <a:t>National Human Resource Department</a:t>
            </a:r>
            <a:endParaRPr lang="en-US" dirty="0"/>
          </a:p>
        </p:txBody>
      </p:sp>
      <p:sp>
        <p:nvSpPr>
          <p:cNvPr id="6" name="Slide Number Placeholder 5"/>
          <p:cNvSpPr>
            <a:spLocks noGrp="1"/>
          </p:cNvSpPr>
          <p:nvPr>
            <p:ph type="sldNum" sz="quarter" idx="12"/>
          </p:nvPr>
        </p:nvSpPr>
        <p:spPr/>
        <p:txBody>
          <a:bodyPr/>
          <a:lstStyle/>
          <a:p>
            <a:fld id="{61D0083E-C85B-4C62-9849-E827C58DF2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7C4220-E982-4A44-BEB7-9F9C0A1B0CDF}" type="datetime1">
              <a:rPr lang="en-US" smtClean="0"/>
              <a:t>1/27/2012</a:t>
            </a:fld>
            <a:endParaRPr lang="en-US" dirty="0"/>
          </a:p>
        </p:txBody>
      </p:sp>
      <p:sp>
        <p:nvSpPr>
          <p:cNvPr id="5" name="Footer Placeholder 4"/>
          <p:cNvSpPr>
            <a:spLocks noGrp="1"/>
          </p:cNvSpPr>
          <p:nvPr>
            <p:ph type="ftr" sz="quarter" idx="11"/>
          </p:nvPr>
        </p:nvSpPr>
        <p:spPr/>
        <p:txBody>
          <a:bodyPr/>
          <a:lstStyle/>
          <a:p>
            <a:r>
              <a:rPr lang="en-US" dirty="0" smtClean="0"/>
              <a:t>National Human Resource Department</a:t>
            </a:r>
            <a:endParaRPr lang="en-US" dirty="0"/>
          </a:p>
        </p:txBody>
      </p:sp>
      <p:sp>
        <p:nvSpPr>
          <p:cNvPr id="6" name="Slide Number Placeholder 5"/>
          <p:cNvSpPr>
            <a:spLocks noGrp="1"/>
          </p:cNvSpPr>
          <p:nvPr>
            <p:ph type="sldNum" sz="quarter" idx="12"/>
          </p:nvPr>
        </p:nvSpPr>
        <p:spPr/>
        <p:txBody>
          <a:bodyPr/>
          <a:lstStyle/>
          <a:p>
            <a:fld id="{61D0083E-C85B-4C62-9849-E827C58DF2C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2A231B-C74F-456E-A9D9-9D4B4A387203}" type="datetime1">
              <a:rPr lang="en-US" smtClean="0"/>
              <a:t>1/27/2012</a:t>
            </a:fld>
            <a:endParaRPr lang="en-US" dirty="0"/>
          </a:p>
        </p:txBody>
      </p:sp>
      <p:sp>
        <p:nvSpPr>
          <p:cNvPr id="6" name="Footer Placeholder 5"/>
          <p:cNvSpPr>
            <a:spLocks noGrp="1"/>
          </p:cNvSpPr>
          <p:nvPr>
            <p:ph type="ftr" sz="quarter" idx="11"/>
          </p:nvPr>
        </p:nvSpPr>
        <p:spPr/>
        <p:txBody>
          <a:bodyPr/>
          <a:lstStyle/>
          <a:p>
            <a:r>
              <a:rPr lang="en-US" dirty="0" smtClean="0"/>
              <a:t>National Human Resource Department</a:t>
            </a:r>
            <a:endParaRPr lang="en-US" dirty="0"/>
          </a:p>
        </p:txBody>
      </p:sp>
      <p:sp>
        <p:nvSpPr>
          <p:cNvPr id="7" name="Slide Number Placeholder 6"/>
          <p:cNvSpPr>
            <a:spLocks noGrp="1"/>
          </p:cNvSpPr>
          <p:nvPr>
            <p:ph type="sldNum" sz="quarter" idx="12"/>
          </p:nvPr>
        </p:nvSpPr>
        <p:spPr/>
        <p:txBody>
          <a:bodyPr/>
          <a:lstStyle/>
          <a:p>
            <a:fld id="{61D0083E-C85B-4C62-9849-E827C58DF2C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C33173-99B7-4085-A339-51F2CFCE52B6}" type="datetime1">
              <a:rPr lang="en-US" smtClean="0"/>
              <a:t>1/27/2012</a:t>
            </a:fld>
            <a:endParaRPr lang="en-US" dirty="0"/>
          </a:p>
        </p:txBody>
      </p:sp>
      <p:sp>
        <p:nvSpPr>
          <p:cNvPr id="8" name="Footer Placeholder 7"/>
          <p:cNvSpPr>
            <a:spLocks noGrp="1"/>
          </p:cNvSpPr>
          <p:nvPr>
            <p:ph type="ftr" sz="quarter" idx="11"/>
          </p:nvPr>
        </p:nvSpPr>
        <p:spPr/>
        <p:txBody>
          <a:bodyPr/>
          <a:lstStyle/>
          <a:p>
            <a:r>
              <a:rPr lang="en-US" dirty="0" smtClean="0"/>
              <a:t>National Human Resource Department</a:t>
            </a:r>
            <a:endParaRPr lang="en-US" dirty="0"/>
          </a:p>
        </p:txBody>
      </p:sp>
      <p:sp>
        <p:nvSpPr>
          <p:cNvPr id="9" name="Slide Number Placeholder 8"/>
          <p:cNvSpPr>
            <a:spLocks noGrp="1"/>
          </p:cNvSpPr>
          <p:nvPr>
            <p:ph type="sldNum" sz="quarter" idx="12"/>
          </p:nvPr>
        </p:nvSpPr>
        <p:spPr/>
        <p:txBody>
          <a:bodyPr/>
          <a:lstStyle/>
          <a:p>
            <a:fld id="{61D0083E-C85B-4C62-9849-E827C58DF2C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F3661D-AD3A-4B0D-84D9-551363193A88}" type="datetime1">
              <a:rPr lang="en-US" smtClean="0"/>
              <a:t>1/27/2012</a:t>
            </a:fld>
            <a:endParaRPr lang="en-US" dirty="0"/>
          </a:p>
        </p:txBody>
      </p:sp>
      <p:sp>
        <p:nvSpPr>
          <p:cNvPr id="4" name="Footer Placeholder 3"/>
          <p:cNvSpPr>
            <a:spLocks noGrp="1"/>
          </p:cNvSpPr>
          <p:nvPr>
            <p:ph type="ftr" sz="quarter" idx="11"/>
          </p:nvPr>
        </p:nvSpPr>
        <p:spPr/>
        <p:txBody>
          <a:bodyPr/>
          <a:lstStyle/>
          <a:p>
            <a:r>
              <a:rPr lang="en-US" dirty="0" smtClean="0"/>
              <a:t>National Human Resource Department</a:t>
            </a:r>
            <a:endParaRPr lang="en-US" dirty="0"/>
          </a:p>
        </p:txBody>
      </p:sp>
      <p:sp>
        <p:nvSpPr>
          <p:cNvPr id="5" name="Slide Number Placeholder 4"/>
          <p:cNvSpPr>
            <a:spLocks noGrp="1"/>
          </p:cNvSpPr>
          <p:nvPr>
            <p:ph type="sldNum" sz="quarter" idx="12"/>
          </p:nvPr>
        </p:nvSpPr>
        <p:spPr/>
        <p:txBody>
          <a:bodyPr/>
          <a:lstStyle/>
          <a:p>
            <a:fld id="{61D0083E-C85B-4C62-9849-E827C58DF2C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7FAA4-ACA5-4D9C-B357-6C952139BF4D}" type="datetime1">
              <a:rPr lang="en-US" smtClean="0"/>
              <a:t>1/27/2012</a:t>
            </a:fld>
            <a:endParaRPr lang="en-US" dirty="0"/>
          </a:p>
        </p:txBody>
      </p:sp>
      <p:sp>
        <p:nvSpPr>
          <p:cNvPr id="3" name="Footer Placeholder 2"/>
          <p:cNvSpPr>
            <a:spLocks noGrp="1"/>
          </p:cNvSpPr>
          <p:nvPr>
            <p:ph type="ftr" sz="quarter" idx="11"/>
          </p:nvPr>
        </p:nvSpPr>
        <p:spPr/>
        <p:txBody>
          <a:bodyPr/>
          <a:lstStyle/>
          <a:p>
            <a:r>
              <a:rPr lang="en-US" dirty="0" smtClean="0"/>
              <a:t>National Human Resource Department</a:t>
            </a:r>
            <a:endParaRPr lang="en-US" dirty="0"/>
          </a:p>
        </p:txBody>
      </p:sp>
      <p:sp>
        <p:nvSpPr>
          <p:cNvPr id="4" name="Slide Number Placeholder 3"/>
          <p:cNvSpPr>
            <a:spLocks noGrp="1"/>
          </p:cNvSpPr>
          <p:nvPr>
            <p:ph type="sldNum" sz="quarter" idx="12"/>
          </p:nvPr>
        </p:nvSpPr>
        <p:spPr/>
        <p:txBody>
          <a:bodyPr/>
          <a:lstStyle/>
          <a:p>
            <a:fld id="{61D0083E-C85B-4C62-9849-E827C58DF2C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706887-A4A5-4A20-9203-85CFBB2ED033}" type="datetime1">
              <a:rPr lang="en-US" smtClean="0"/>
              <a:t>1/27/2012</a:t>
            </a:fld>
            <a:endParaRPr lang="en-US" dirty="0"/>
          </a:p>
        </p:txBody>
      </p:sp>
      <p:sp>
        <p:nvSpPr>
          <p:cNvPr id="6" name="Footer Placeholder 5"/>
          <p:cNvSpPr>
            <a:spLocks noGrp="1"/>
          </p:cNvSpPr>
          <p:nvPr>
            <p:ph type="ftr" sz="quarter" idx="11"/>
          </p:nvPr>
        </p:nvSpPr>
        <p:spPr/>
        <p:txBody>
          <a:bodyPr/>
          <a:lstStyle/>
          <a:p>
            <a:r>
              <a:rPr lang="en-US" dirty="0" smtClean="0"/>
              <a:t>National Human Resource Department</a:t>
            </a:r>
            <a:endParaRPr lang="en-US" dirty="0"/>
          </a:p>
        </p:txBody>
      </p:sp>
      <p:sp>
        <p:nvSpPr>
          <p:cNvPr id="7" name="Slide Number Placeholder 6"/>
          <p:cNvSpPr>
            <a:spLocks noGrp="1"/>
          </p:cNvSpPr>
          <p:nvPr>
            <p:ph type="sldNum" sz="quarter" idx="12"/>
          </p:nvPr>
        </p:nvSpPr>
        <p:spPr/>
        <p:txBody>
          <a:bodyPr/>
          <a:lstStyle/>
          <a:p>
            <a:fld id="{61D0083E-C85B-4C62-9849-E827C58DF2C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C26584B-3FB0-41D0-A8B1-7AFCD0CCB5F6}" type="datetime1">
              <a:rPr lang="en-US" smtClean="0"/>
              <a:t>1/27/2012</a:t>
            </a:fld>
            <a:endParaRPr lang="en-US" dirty="0"/>
          </a:p>
        </p:txBody>
      </p:sp>
      <p:sp>
        <p:nvSpPr>
          <p:cNvPr id="6" name="Footer Placeholder 5"/>
          <p:cNvSpPr>
            <a:spLocks noGrp="1"/>
          </p:cNvSpPr>
          <p:nvPr>
            <p:ph type="ftr" sz="quarter" idx="11"/>
          </p:nvPr>
        </p:nvSpPr>
        <p:spPr/>
        <p:txBody>
          <a:bodyPr/>
          <a:lstStyle/>
          <a:p>
            <a:r>
              <a:rPr lang="en-US" dirty="0" smtClean="0"/>
              <a:t>National Human Resource Department</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61D0083E-C85B-4C62-9849-E827C58DF2C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4170F9C-23E8-42A6-A2A4-68F72392AA14}" type="datetime1">
              <a:rPr lang="en-US" smtClean="0"/>
              <a:t>1/27/2012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dirty="0" smtClean="0"/>
              <a:t>National Human Resource Department</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D0083E-C85B-4C62-9849-E827C58DF2C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R_Seal_2b[1].png"/>
          <p:cNvPicPr>
            <a:picLocks noChangeAspect="1"/>
          </p:cNvPicPr>
          <p:nvPr/>
        </p:nvPicPr>
        <p:blipFill>
          <a:blip r:embed="rId2" cstate="print"/>
          <a:stretch>
            <a:fillRect/>
          </a:stretch>
        </p:blipFill>
        <p:spPr>
          <a:xfrm>
            <a:off x="4495800" y="152400"/>
            <a:ext cx="4196679" cy="4191000"/>
          </a:xfrm>
          <a:prstGeom prst="rect">
            <a:avLst/>
          </a:prstGeom>
          <a:noFill/>
          <a:ln>
            <a:noFill/>
          </a:ln>
          <a:effectLst>
            <a:glow rad="139700">
              <a:schemeClr val="accent3">
                <a:satMod val="175000"/>
                <a:alpha val="40000"/>
              </a:schemeClr>
            </a:glow>
            <a:outerShdw blurRad="76200" dist="12700" dir="2700000" sy="-23000" kx="-800400" algn="bl" rotWithShape="0">
              <a:prstClr val="black">
                <a:alpha val="20000"/>
              </a:prstClr>
            </a:outerShdw>
          </a:effectLst>
          <a:scene3d>
            <a:camera prst="perspectiveFront" fov="5100000">
              <a:rot lat="0" lon="2100000" rev="0"/>
            </a:camera>
            <a:lightRig rig="flood" dir="t">
              <a:rot lat="0" lon="0" rev="13800000"/>
            </a:lightRig>
          </a:scene3d>
          <a:sp3d extrusionH="107950" prstMaterial="plastic">
            <a:bevelB/>
          </a:sp3d>
        </p:spPr>
      </p:pic>
      <p:sp>
        <p:nvSpPr>
          <p:cNvPr id="2" name="Title 1"/>
          <p:cNvSpPr>
            <a:spLocks noGrp="1"/>
          </p:cNvSpPr>
          <p:nvPr>
            <p:ph type="ctrTitle"/>
          </p:nvPr>
        </p:nvSpPr>
        <p:spPr>
          <a:xfrm>
            <a:off x="533400" y="4953000"/>
            <a:ext cx="7924800" cy="914400"/>
          </a:xfrm>
          <a:effectLst>
            <a:outerShdw blurRad="76200" dist="12700" dir="2700000" sy="-23000" kx="-800400" algn="bl" rotWithShape="0">
              <a:prstClr val="black">
                <a:alpha val="20000"/>
              </a:prstClr>
            </a:outerShdw>
          </a:effectLst>
        </p:spPr>
        <p:txBody>
          <a:bodyPr>
            <a:normAutofit/>
          </a:bodyPr>
          <a:lstStyle/>
          <a:p>
            <a:r>
              <a:rPr lang="en-US" dirty="0" smtClean="0"/>
              <a:t>U.S. Coast Guard Auxiliary:</a:t>
            </a:r>
            <a:endParaRPr lang="en-US" dirty="0"/>
          </a:p>
        </p:txBody>
      </p:sp>
      <p:sp>
        <p:nvSpPr>
          <p:cNvPr id="3" name="Subtitle 2"/>
          <p:cNvSpPr>
            <a:spLocks noGrp="1"/>
          </p:cNvSpPr>
          <p:nvPr>
            <p:ph type="subTitle" idx="1"/>
          </p:nvPr>
        </p:nvSpPr>
        <p:spPr>
          <a:xfrm>
            <a:off x="533400" y="5819336"/>
            <a:ext cx="7854696" cy="657664"/>
          </a:xfrm>
        </p:spPr>
        <p:txBody>
          <a:bodyPr/>
          <a:lstStyle/>
          <a:p>
            <a:r>
              <a:rPr lang="en-US" dirty="0" smtClean="0"/>
              <a:t>A General Guide to the Recruiting Awards Processes</a:t>
            </a:r>
            <a:endParaRPr lang="en-US" dirty="0"/>
          </a:p>
        </p:txBody>
      </p:sp>
      <p:sp>
        <p:nvSpPr>
          <p:cNvPr id="6" name="Footer Placeholder 5"/>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autoRev="1" fill="hold" nodeType="withEffect" p14:presetBounceEnd="50000">
                                      <p:stCondLst>
                                        <p:cond delay="0"/>
                                      </p:stCondLst>
                                      <p:childTnLst>
                                        <p:animScale p14:bounceEnd="50000">
                                          <p:cBhvr>
                                            <p:cTn id="6" dur="7500" fill="hold"/>
                                            <p:tgtEl>
                                              <p:spTgt spid="5"/>
                                            </p:tgtEl>
                                          </p:cBhvr>
                                          <p:by x="90000" y="9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autoRev="1" fill="hold" nodeType="withEffect">
                                      <p:stCondLst>
                                        <p:cond delay="0"/>
                                      </p:stCondLst>
                                      <p:childTnLst>
                                        <p:animScale>
                                          <p:cBhvr>
                                            <p:cTn id="6" dur="7500" fill="hold"/>
                                            <p:tgtEl>
                                              <p:spTgt spid="5"/>
                                            </p:tgtEl>
                                          </p:cBhvr>
                                          <p:by x="90000" y="9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56488"/>
          </a:xfrm>
        </p:spPr>
        <p:txBody>
          <a:bodyPr>
            <a:normAutofit/>
          </a:bodyPr>
          <a:lstStyle/>
          <a:p>
            <a:r>
              <a:rPr lang="en-US" dirty="0" smtClean="0"/>
              <a:t>AUX RSA - Chain of Approval</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998786062"/>
              </p:ext>
            </p:extLst>
          </p:nvPr>
        </p:nvGraphicFramePr>
        <p:xfrm>
          <a:off x="-228600" y="1371600"/>
          <a:ext cx="9525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457200" y="6553200"/>
            <a:ext cx="3429000" cy="228600"/>
          </a:xfrm>
        </p:spPr>
        <p:txBody>
          <a:bodyPr/>
          <a:lstStyle/>
          <a:p>
            <a:r>
              <a:rPr lang="en-US" dirty="0" smtClean="0"/>
              <a:t>National Hu</a:t>
            </a:r>
            <a:r>
              <a:rPr lang="en-US" i="1" dirty="0" smtClean="0"/>
              <a:t>m</a:t>
            </a:r>
            <a:r>
              <a:rPr lang="en-US" dirty="0" smtClean="0"/>
              <a:t>an Resource Department</a:t>
            </a:r>
            <a:endParaRPr lang="en-US" dirty="0"/>
          </a:p>
        </p:txBody>
      </p:sp>
    </p:spTree>
    <p:extLst>
      <p:ext uri="{BB962C8B-B14F-4D97-AF65-F5344CB8AC3E}">
        <p14:creationId xmlns:p14="http://schemas.microsoft.com/office/powerpoint/2010/main" val="272578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graphicEl>
                                              <a:dgm id="{0FAA31F6-CE14-4E42-A789-6E46CF4C930C}"/>
                                            </p:graphicEl>
                                          </p:spTgt>
                                        </p:tgtEl>
                                        <p:attrNameLst>
                                          <p:attrName>style.visibility</p:attrName>
                                        </p:attrNameLst>
                                      </p:cBhvr>
                                      <p:to>
                                        <p:strVal val="visible"/>
                                      </p:to>
                                    </p:set>
                                    <p:anim calcmode="lin" valueType="num">
                                      <p:cBhvr>
                                        <p:cTn id="7" dur="1000" fill="hold"/>
                                        <p:tgtEl>
                                          <p:spTgt spid="5">
                                            <p:graphicEl>
                                              <a:dgm id="{0FAA31F6-CE14-4E42-A789-6E46CF4C930C}"/>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0FAA31F6-CE14-4E42-A789-6E46CF4C930C}"/>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0FAA31F6-CE14-4E42-A789-6E46CF4C930C}"/>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0FAA31F6-CE14-4E42-A789-6E46CF4C930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graphicEl>
                                              <a:dgm id="{89EA68DD-075D-4255-8BED-3FF22111328A}"/>
                                            </p:graphicEl>
                                          </p:spTgt>
                                        </p:tgtEl>
                                        <p:attrNameLst>
                                          <p:attrName>style.visibility</p:attrName>
                                        </p:attrNameLst>
                                      </p:cBhvr>
                                      <p:to>
                                        <p:strVal val="visible"/>
                                      </p:to>
                                    </p:set>
                                    <p:anim calcmode="lin" valueType="num">
                                      <p:cBhvr>
                                        <p:cTn id="15" dur="1000" fill="hold"/>
                                        <p:tgtEl>
                                          <p:spTgt spid="5">
                                            <p:graphicEl>
                                              <a:dgm id="{89EA68DD-075D-4255-8BED-3FF22111328A}"/>
                                            </p:graphicEl>
                                          </p:spTgt>
                                        </p:tgtEl>
                                        <p:attrNameLst>
                                          <p:attrName>ppt_w</p:attrName>
                                        </p:attrNameLst>
                                      </p:cBhvr>
                                      <p:tavLst>
                                        <p:tav tm="0">
                                          <p:val>
                                            <p:fltVal val="0"/>
                                          </p:val>
                                        </p:tav>
                                        <p:tav tm="100000">
                                          <p:val>
                                            <p:strVal val="#ppt_w"/>
                                          </p:val>
                                        </p:tav>
                                      </p:tavLst>
                                    </p:anim>
                                    <p:anim calcmode="lin" valueType="num">
                                      <p:cBhvr>
                                        <p:cTn id="16" dur="1000" fill="hold"/>
                                        <p:tgtEl>
                                          <p:spTgt spid="5">
                                            <p:graphicEl>
                                              <a:dgm id="{89EA68DD-075D-4255-8BED-3FF22111328A}"/>
                                            </p:graphicEl>
                                          </p:spTgt>
                                        </p:tgtEl>
                                        <p:attrNameLst>
                                          <p:attrName>ppt_h</p:attrName>
                                        </p:attrNameLst>
                                      </p:cBhvr>
                                      <p:tavLst>
                                        <p:tav tm="0">
                                          <p:val>
                                            <p:fltVal val="0"/>
                                          </p:val>
                                        </p:tav>
                                        <p:tav tm="100000">
                                          <p:val>
                                            <p:strVal val="#ppt_h"/>
                                          </p:val>
                                        </p:tav>
                                      </p:tavLst>
                                    </p:anim>
                                    <p:anim calcmode="lin" valueType="num">
                                      <p:cBhvr>
                                        <p:cTn id="17" dur="1000" fill="hold"/>
                                        <p:tgtEl>
                                          <p:spTgt spid="5">
                                            <p:graphicEl>
                                              <a:dgm id="{89EA68DD-075D-4255-8BED-3FF22111328A}"/>
                                            </p:graphicEl>
                                          </p:spTgt>
                                        </p:tgtEl>
                                        <p:attrNameLst>
                                          <p:attrName>style.rotation</p:attrName>
                                        </p:attrNameLst>
                                      </p:cBhvr>
                                      <p:tavLst>
                                        <p:tav tm="0">
                                          <p:val>
                                            <p:fltVal val="90"/>
                                          </p:val>
                                        </p:tav>
                                        <p:tav tm="100000">
                                          <p:val>
                                            <p:fltVal val="0"/>
                                          </p:val>
                                        </p:tav>
                                      </p:tavLst>
                                    </p:anim>
                                    <p:animEffect transition="in" filter="fade">
                                      <p:cBhvr>
                                        <p:cTn id="18" dur="1000"/>
                                        <p:tgtEl>
                                          <p:spTgt spid="5">
                                            <p:graphicEl>
                                              <a:dgm id="{89EA68DD-075D-4255-8BED-3FF22111328A}"/>
                                            </p:graphicEl>
                                          </p:spTgt>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5">
                                            <p:graphicEl>
                                              <a:dgm id="{D1CD75F9-3309-45F2-BBE0-D2DB01868DB9}"/>
                                            </p:graphicEl>
                                          </p:spTgt>
                                        </p:tgtEl>
                                        <p:attrNameLst>
                                          <p:attrName>style.visibility</p:attrName>
                                        </p:attrNameLst>
                                      </p:cBhvr>
                                      <p:to>
                                        <p:strVal val="visible"/>
                                      </p:to>
                                    </p:set>
                                    <p:anim calcmode="lin" valueType="num">
                                      <p:cBhvr>
                                        <p:cTn id="21" dur="1000" fill="hold"/>
                                        <p:tgtEl>
                                          <p:spTgt spid="5">
                                            <p:graphicEl>
                                              <a:dgm id="{D1CD75F9-3309-45F2-BBE0-D2DB01868DB9}"/>
                                            </p:graphicEl>
                                          </p:spTgt>
                                        </p:tgtEl>
                                        <p:attrNameLst>
                                          <p:attrName>ppt_w</p:attrName>
                                        </p:attrNameLst>
                                      </p:cBhvr>
                                      <p:tavLst>
                                        <p:tav tm="0">
                                          <p:val>
                                            <p:fltVal val="0"/>
                                          </p:val>
                                        </p:tav>
                                        <p:tav tm="100000">
                                          <p:val>
                                            <p:strVal val="#ppt_w"/>
                                          </p:val>
                                        </p:tav>
                                      </p:tavLst>
                                    </p:anim>
                                    <p:anim calcmode="lin" valueType="num">
                                      <p:cBhvr>
                                        <p:cTn id="22" dur="1000" fill="hold"/>
                                        <p:tgtEl>
                                          <p:spTgt spid="5">
                                            <p:graphicEl>
                                              <a:dgm id="{D1CD75F9-3309-45F2-BBE0-D2DB01868DB9}"/>
                                            </p:graphicEl>
                                          </p:spTgt>
                                        </p:tgtEl>
                                        <p:attrNameLst>
                                          <p:attrName>ppt_h</p:attrName>
                                        </p:attrNameLst>
                                      </p:cBhvr>
                                      <p:tavLst>
                                        <p:tav tm="0">
                                          <p:val>
                                            <p:fltVal val="0"/>
                                          </p:val>
                                        </p:tav>
                                        <p:tav tm="100000">
                                          <p:val>
                                            <p:strVal val="#ppt_h"/>
                                          </p:val>
                                        </p:tav>
                                      </p:tavLst>
                                    </p:anim>
                                    <p:anim calcmode="lin" valueType="num">
                                      <p:cBhvr>
                                        <p:cTn id="23" dur="1000" fill="hold"/>
                                        <p:tgtEl>
                                          <p:spTgt spid="5">
                                            <p:graphicEl>
                                              <a:dgm id="{D1CD75F9-3309-45F2-BBE0-D2DB01868DB9}"/>
                                            </p:graphicEl>
                                          </p:spTgt>
                                        </p:tgtEl>
                                        <p:attrNameLst>
                                          <p:attrName>style.rotation</p:attrName>
                                        </p:attrNameLst>
                                      </p:cBhvr>
                                      <p:tavLst>
                                        <p:tav tm="0">
                                          <p:val>
                                            <p:fltVal val="90"/>
                                          </p:val>
                                        </p:tav>
                                        <p:tav tm="100000">
                                          <p:val>
                                            <p:fltVal val="0"/>
                                          </p:val>
                                        </p:tav>
                                      </p:tavLst>
                                    </p:anim>
                                    <p:animEffect transition="in" filter="fade">
                                      <p:cBhvr>
                                        <p:cTn id="24" dur="1000"/>
                                        <p:tgtEl>
                                          <p:spTgt spid="5">
                                            <p:graphicEl>
                                              <a:dgm id="{D1CD75F9-3309-45F2-BBE0-D2DB01868DB9}"/>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iterate type="lt">
                                    <p:tmPct val="5000"/>
                                  </p:iterate>
                                  <p:childTnLst>
                                    <p:set>
                                      <p:cBhvr>
                                        <p:cTn id="28" dur="1" fill="hold">
                                          <p:stCondLst>
                                            <p:cond delay="0"/>
                                          </p:stCondLst>
                                        </p:cTn>
                                        <p:tgtEl>
                                          <p:spTgt spid="5">
                                            <p:graphicEl>
                                              <a:dgm id="{3941A4F4-70F3-4F58-89F8-DED88532E0BF}"/>
                                            </p:graphicEl>
                                          </p:spTgt>
                                        </p:tgtEl>
                                        <p:attrNameLst>
                                          <p:attrName>style.visibility</p:attrName>
                                        </p:attrNameLst>
                                      </p:cBhvr>
                                      <p:to>
                                        <p:strVal val="visible"/>
                                      </p:to>
                                    </p:set>
                                    <p:anim calcmode="lin" valueType="num">
                                      <p:cBhvr>
                                        <p:cTn id="29" dur="1000" fill="hold"/>
                                        <p:tgtEl>
                                          <p:spTgt spid="5">
                                            <p:graphicEl>
                                              <a:dgm id="{3941A4F4-70F3-4F58-89F8-DED88532E0BF}"/>
                                            </p:graphicEl>
                                          </p:spTgt>
                                        </p:tgtEl>
                                        <p:attrNameLst>
                                          <p:attrName>ppt_w</p:attrName>
                                        </p:attrNameLst>
                                      </p:cBhvr>
                                      <p:tavLst>
                                        <p:tav tm="0">
                                          <p:val>
                                            <p:fltVal val="0"/>
                                          </p:val>
                                        </p:tav>
                                        <p:tav tm="100000">
                                          <p:val>
                                            <p:strVal val="#ppt_w"/>
                                          </p:val>
                                        </p:tav>
                                      </p:tavLst>
                                    </p:anim>
                                    <p:anim calcmode="lin" valueType="num">
                                      <p:cBhvr>
                                        <p:cTn id="30" dur="1000" fill="hold"/>
                                        <p:tgtEl>
                                          <p:spTgt spid="5">
                                            <p:graphicEl>
                                              <a:dgm id="{3941A4F4-70F3-4F58-89F8-DED88532E0BF}"/>
                                            </p:graphicEl>
                                          </p:spTgt>
                                        </p:tgtEl>
                                        <p:attrNameLst>
                                          <p:attrName>ppt_h</p:attrName>
                                        </p:attrNameLst>
                                      </p:cBhvr>
                                      <p:tavLst>
                                        <p:tav tm="0">
                                          <p:val>
                                            <p:fltVal val="0"/>
                                          </p:val>
                                        </p:tav>
                                        <p:tav tm="100000">
                                          <p:val>
                                            <p:strVal val="#ppt_h"/>
                                          </p:val>
                                        </p:tav>
                                      </p:tavLst>
                                    </p:anim>
                                    <p:anim calcmode="lin" valueType="num">
                                      <p:cBhvr>
                                        <p:cTn id="31" dur="1000" fill="hold"/>
                                        <p:tgtEl>
                                          <p:spTgt spid="5">
                                            <p:graphicEl>
                                              <a:dgm id="{3941A4F4-70F3-4F58-89F8-DED88532E0BF}"/>
                                            </p:graphicEl>
                                          </p:spTgt>
                                        </p:tgtEl>
                                        <p:attrNameLst>
                                          <p:attrName>style.rotation</p:attrName>
                                        </p:attrNameLst>
                                      </p:cBhvr>
                                      <p:tavLst>
                                        <p:tav tm="0">
                                          <p:val>
                                            <p:fltVal val="90"/>
                                          </p:val>
                                        </p:tav>
                                        <p:tav tm="100000">
                                          <p:val>
                                            <p:fltVal val="0"/>
                                          </p:val>
                                        </p:tav>
                                      </p:tavLst>
                                    </p:anim>
                                    <p:animEffect transition="in" filter="fade">
                                      <p:cBhvr>
                                        <p:cTn id="32" dur="1000"/>
                                        <p:tgtEl>
                                          <p:spTgt spid="5">
                                            <p:graphicEl>
                                              <a:dgm id="{3941A4F4-70F3-4F58-89F8-DED88532E0BF}"/>
                                            </p:graphicEl>
                                          </p:spTgt>
                                        </p:tgtEl>
                                      </p:cBhvr>
                                    </p:animEffect>
                                  </p:childTnLst>
                                </p:cTn>
                              </p:par>
                              <p:par>
                                <p:cTn id="33" presetID="31" presetClass="entr" presetSubtype="0" fill="hold" grpId="0" nodeType="withEffect">
                                  <p:stCondLst>
                                    <p:cond delay="0"/>
                                  </p:stCondLst>
                                  <p:iterate type="lt">
                                    <p:tmPct val="5000"/>
                                  </p:iterate>
                                  <p:childTnLst>
                                    <p:set>
                                      <p:cBhvr>
                                        <p:cTn id="34" dur="1" fill="hold">
                                          <p:stCondLst>
                                            <p:cond delay="0"/>
                                          </p:stCondLst>
                                        </p:cTn>
                                        <p:tgtEl>
                                          <p:spTgt spid="5">
                                            <p:graphicEl>
                                              <a:dgm id="{5252490B-08BF-42B0-ADB0-0B825174AC06}"/>
                                            </p:graphicEl>
                                          </p:spTgt>
                                        </p:tgtEl>
                                        <p:attrNameLst>
                                          <p:attrName>style.visibility</p:attrName>
                                        </p:attrNameLst>
                                      </p:cBhvr>
                                      <p:to>
                                        <p:strVal val="visible"/>
                                      </p:to>
                                    </p:set>
                                    <p:anim calcmode="lin" valueType="num">
                                      <p:cBhvr>
                                        <p:cTn id="35" dur="1000" fill="hold"/>
                                        <p:tgtEl>
                                          <p:spTgt spid="5">
                                            <p:graphicEl>
                                              <a:dgm id="{5252490B-08BF-42B0-ADB0-0B825174AC06}"/>
                                            </p:graphicEl>
                                          </p:spTgt>
                                        </p:tgtEl>
                                        <p:attrNameLst>
                                          <p:attrName>ppt_w</p:attrName>
                                        </p:attrNameLst>
                                      </p:cBhvr>
                                      <p:tavLst>
                                        <p:tav tm="0">
                                          <p:val>
                                            <p:fltVal val="0"/>
                                          </p:val>
                                        </p:tav>
                                        <p:tav tm="100000">
                                          <p:val>
                                            <p:strVal val="#ppt_w"/>
                                          </p:val>
                                        </p:tav>
                                      </p:tavLst>
                                    </p:anim>
                                    <p:anim calcmode="lin" valueType="num">
                                      <p:cBhvr>
                                        <p:cTn id="36" dur="1000" fill="hold"/>
                                        <p:tgtEl>
                                          <p:spTgt spid="5">
                                            <p:graphicEl>
                                              <a:dgm id="{5252490B-08BF-42B0-ADB0-0B825174AC06}"/>
                                            </p:graphicEl>
                                          </p:spTgt>
                                        </p:tgtEl>
                                        <p:attrNameLst>
                                          <p:attrName>ppt_h</p:attrName>
                                        </p:attrNameLst>
                                      </p:cBhvr>
                                      <p:tavLst>
                                        <p:tav tm="0">
                                          <p:val>
                                            <p:fltVal val="0"/>
                                          </p:val>
                                        </p:tav>
                                        <p:tav tm="100000">
                                          <p:val>
                                            <p:strVal val="#ppt_h"/>
                                          </p:val>
                                        </p:tav>
                                      </p:tavLst>
                                    </p:anim>
                                    <p:anim calcmode="lin" valueType="num">
                                      <p:cBhvr>
                                        <p:cTn id="37" dur="1000" fill="hold"/>
                                        <p:tgtEl>
                                          <p:spTgt spid="5">
                                            <p:graphicEl>
                                              <a:dgm id="{5252490B-08BF-42B0-ADB0-0B825174AC06}"/>
                                            </p:graphicEl>
                                          </p:spTgt>
                                        </p:tgtEl>
                                        <p:attrNameLst>
                                          <p:attrName>style.rotation</p:attrName>
                                        </p:attrNameLst>
                                      </p:cBhvr>
                                      <p:tavLst>
                                        <p:tav tm="0">
                                          <p:val>
                                            <p:fltVal val="90"/>
                                          </p:val>
                                        </p:tav>
                                        <p:tav tm="100000">
                                          <p:val>
                                            <p:fltVal val="0"/>
                                          </p:val>
                                        </p:tav>
                                      </p:tavLst>
                                    </p:anim>
                                    <p:animEffect transition="in" filter="fade">
                                      <p:cBhvr>
                                        <p:cTn id="38" dur="1000"/>
                                        <p:tgtEl>
                                          <p:spTgt spid="5">
                                            <p:graphicEl>
                                              <a:dgm id="{5252490B-08BF-42B0-ADB0-0B825174AC06}"/>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iterate type="lt">
                                    <p:tmPct val="5000"/>
                                  </p:iterate>
                                  <p:childTnLst>
                                    <p:set>
                                      <p:cBhvr>
                                        <p:cTn id="42" dur="1" fill="hold">
                                          <p:stCondLst>
                                            <p:cond delay="0"/>
                                          </p:stCondLst>
                                        </p:cTn>
                                        <p:tgtEl>
                                          <p:spTgt spid="5">
                                            <p:graphicEl>
                                              <a:dgm id="{F0CEA8A9-F95F-47BD-8B26-580227B60F05}"/>
                                            </p:graphicEl>
                                          </p:spTgt>
                                        </p:tgtEl>
                                        <p:attrNameLst>
                                          <p:attrName>style.visibility</p:attrName>
                                        </p:attrNameLst>
                                      </p:cBhvr>
                                      <p:to>
                                        <p:strVal val="visible"/>
                                      </p:to>
                                    </p:set>
                                    <p:anim calcmode="lin" valueType="num">
                                      <p:cBhvr>
                                        <p:cTn id="43" dur="1000" fill="hold"/>
                                        <p:tgtEl>
                                          <p:spTgt spid="5">
                                            <p:graphicEl>
                                              <a:dgm id="{F0CEA8A9-F95F-47BD-8B26-580227B60F05}"/>
                                            </p:graphicEl>
                                          </p:spTgt>
                                        </p:tgtEl>
                                        <p:attrNameLst>
                                          <p:attrName>ppt_w</p:attrName>
                                        </p:attrNameLst>
                                      </p:cBhvr>
                                      <p:tavLst>
                                        <p:tav tm="0">
                                          <p:val>
                                            <p:fltVal val="0"/>
                                          </p:val>
                                        </p:tav>
                                        <p:tav tm="100000">
                                          <p:val>
                                            <p:strVal val="#ppt_w"/>
                                          </p:val>
                                        </p:tav>
                                      </p:tavLst>
                                    </p:anim>
                                    <p:anim calcmode="lin" valueType="num">
                                      <p:cBhvr>
                                        <p:cTn id="44" dur="1000" fill="hold"/>
                                        <p:tgtEl>
                                          <p:spTgt spid="5">
                                            <p:graphicEl>
                                              <a:dgm id="{F0CEA8A9-F95F-47BD-8B26-580227B60F05}"/>
                                            </p:graphicEl>
                                          </p:spTgt>
                                        </p:tgtEl>
                                        <p:attrNameLst>
                                          <p:attrName>ppt_h</p:attrName>
                                        </p:attrNameLst>
                                      </p:cBhvr>
                                      <p:tavLst>
                                        <p:tav tm="0">
                                          <p:val>
                                            <p:fltVal val="0"/>
                                          </p:val>
                                        </p:tav>
                                        <p:tav tm="100000">
                                          <p:val>
                                            <p:strVal val="#ppt_h"/>
                                          </p:val>
                                        </p:tav>
                                      </p:tavLst>
                                    </p:anim>
                                    <p:anim calcmode="lin" valueType="num">
                                      <p:cBhvr>
                                        <p:cTn id="45" dur="1000" fill="hold"/>
                                        <p:tgtEl>
                                          <p:spTgt spid="5">
                                            <p:graphicEl>
                                              <a:dgm id="{F0CEA8A9-F95F-47BD-8B26-580227B60F05}"/>
                                            </p:graphicEl>
                                          </p:spTgt>
                                        </p:tgtEl>
                                        <p:attrNameLst>
                                          <p:attrName>style.rotation</p:attrName>
                                        </p:attrNameLst>
                                      </p:cBhvr>
                                      <p:tavLst>
                                        <p:tav tm="0">
                                          <p:val>
                                            <p:fltVal val="90"/>
                                          </p:val>
                                        </p:tav>
                                        <p:tav tm="100000">
                                          <p:val>
                                            <p:fltVal val="0"/>
                                          </p:val>
                                        </p:tav>
                                      </p:tavLst>
                                    </p:anim>
                                    <p:animEffect transition="in" filter="fade">
                                      <p:cBhvr>
                                        <p:cTn id="46" dur="1000"/>
                                        <p:tgtEl>
                                          <p:spTgt spid="5">
                                            <p:graphicEl>
                                              <a:dgm id="{F0CEA8A9-F95F-47BD-8B26-580227B60F05}"/>
                                            </p:graphicEl>
                                          </p:spTgt>
                                        </p:tgtEl>
                                      </p:cBhvr>
                                    </p:animEffect>
                                  </p:childTnLst>
                                </p:cTn>
                              </p:par>
                              <p:par>
                                <p:cTn id="47" presetID="31" presetClass="entr" presetSubtype="0" fill="hold" grpId="0" nodeType="withEffect">
                                  <p:stCondLst>
                                    <p:cond delay="0"/>
                                  </p:stCondLst>
                                  <p:iterate type="lt">
                                    <p:tmPct val="5000"/>
                                  </p:iterate>
                                  <p:childTnLst>
                                    <p:set>
                                      <p:cBhvr>
                                        <p:cTn id="48" dur="1" fill="hold">
                                          <p:stCondLst>
                                            <p:cond delay="0"/>
                                          </p:stCondLst>
                                        </p:cTn>
                                        <p:tgtEl>
                                          <p:spTgt spid="5">
                                            <p:graphicEl>
                                              <a:dgm id="{392F9C81-9944-471D-AFC8-CBC735C8EB4D}"/>
                                            </p:graphicEl>
                                          </p:spTgt>
                                        </p:tgtEl>
                                        <p:attrNameLst>
                                          <p:attrName>style.visibility</p:attrName>
                                        </p:attrNameLst>
                                      </p:cBhvr>
                                      <p:to>
                                        <p:strVal val="visible"/>
                                      </p:to>
                                    </p:set>
                                    <p:anim calcmode="lin" valueType="num">
                                      <p:cBhvr>
                                        <p:cTn id="49" dur="1000" fill="hold"/>
                                        <p:tgtEl>
                                          <p:spTgt spid="5">
                                            <p:graphicEl>
                                              <a:dgm id="{392F9C81-9944-471D-AFC8-CBC735C8EB4D}"/>
                                            </p:graphicEl>
                                          </p:spTgt>
                                        </p:tgtEl>
                                        <p:attrNameLst>
                                          <p:attrName>ppt_w</p:attrName>
                                        </p:attrNameLst>
                                      </p:cBhvr>
                                      <p:tavLst>
                                        <p:tav tm="0">
                                          <p:val>
                                            <p:fltVal val="0"/>
                                          </p:val>
                                        </p:tav>
                                        <p:tav tm="100000">
                                          <p:val>
                                            <p:strVal val="#ppt_w"/>
                                          </p:val>
                                        </p:tav>
                                      </p:tavLst>
                                    </p:anim>
                                    <p:anim calcmode="lin" valueType="num">
                                      <p:cBhvr>
                                        <p:cTn id="50" dur="1000" fill="hold"/>
                                        <p:tgtEl>
                                          <p:spTgt spid="5">
                                            <p:graphicEl>
                                              <a:dgm id="{392F9C81-9944-471D-AFC8-CBC735C8EB4D}"/>
                                            </p:graphicEl>
                                          </p:spTgt>
                                        </p:tgtEl>
                                        <p:attrNameLst>
                                          <p:attrName>ppt_h</p:attrName>
                                        </p:attrNameLst>
                                      </p:cBhvr>
                                      <p:tavLst>
                                        <p:tav tm="0">
                                          <p:val>
                                            <p:fltVal val="0"/>
                                          </p:val>
                                        </p:tav>
                                        <p:tav tm="100000">
                                          <p:val>
                                            <p:strVal val="#ppt_h"/>
                                          </p:val>
                                        </p:tav>
                                      </p:tavLst>
                                    </p:anim>
                                    <p:anim calcmode="lin" valueType="num">
                                      <p:cBhvr>
                                        <p:cTn id="51" dur="1000" fill="hold"/>
                                        <p:tgtEl>
                                          <p:spTgt spid="5">
                                            <p:graphicEl>
                                              <a:dgm id="{392F9C81-9944-471D-AFC8-CBC735C8EB4D}"/>
                                            </p:graphicEl>
                                          </p:spTgt>
                                        </p:tgtEl>
                                        <p:attrNameLst>
                                          <p:attrName>style.rotation</p:attrName>
                                        </p:attrNameLst>
                                      </p:cBhvr>
                                      <p:tavLst>
                                        <p:tav tm="0">
                                          <p:val>
                                            <p:fltVal val="90"/>
                                          </p:val>
                                        </p:tav>
                                        <p:tav tm="100000">
                                          <p:val>
                                            <p:fltVal val="0"/>
                                          </p:val>
                                        </p:tav>
                                      </p:tavLst>
                                    </p:anim>
                                    <p:animEffect transition="in" filter="fade">
                                      <p:cBhvr>
                                        <p:cTn id="52" dur="1000"/>
                                        <p:tgtEl>
                                          <p:spTgt spid="5">
                                            <p:graphicEl>
                                              <a:dgm id="{392F9C81-9944-471D-AFC8-CBC735C8EB4D}"/>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iterate type="lt">
                                    <p:tmPct val="5000"/>
                                  </p:iterate>
                                  <p:childTnLst>
                                    <p:set>
                                      <p:cBhvr>
                                        <p:cTn id="56" dur="1" fill="hold">
                                          <p:stCondLst>
                                            <p:cond delay="0"/>
                                          </p:stCondLst>
                                        </p:cTn>
                                        <p:tgtEl>
                                          <p:spTgt spid="5">
                                            <p:graphicEl>
                                              <a:dgm id="{C4B302BD-37AF-408F-AD31-59EC8D22B654}"/>
                                            </p:graphicEl>
                                          </p:spTgt>
                                        </p:tgtEl>
                                        <p:attrNameLst>
                                          <p:attrName>style.visibility</p:attrName>
                                        </p:attrNameLst>
                                      </p:cBhvr>
                                      <p:to>
                                        <p:strVal val="visible"/>
                                      </p:to>
                                    </p:set>
                                    <p:anim calcmode="lin" valueType="num">
                                      <p:cBhvr>
                                        <p:cTn id="57" dur="1000" fill="hold"/>
                                        <p:tgtEl>
                                          <p:spTgt spid="5">
                                            <p:graphicEl>
                                              <a:dgm id="{C4B302BD-37AF-408F-AD31-59EC8D22B654}"/>
                                            </p:graphicEl>
                                          </p:spTgt>
                                        </p:tgtEl>
                                        <p:attrNameLst>
                                          <p:attrName>ppt_w</p:attrName>
                                        </p:attrNameLst>
                                      </p:cBhvr>
                                      <p:tavLst>
                                        <p:tav tm="0">
                                          <p:val>
                                            <p:fltVal val="0"/>
                                          </p:val>
                                        </p:tav>
                                        <p:tav tm="100000">
                                          <p:val>
                                            <p:strVal val="#ppt_w"/>
                                          </p:val>
                                        </p:tav>
                                      </p:tavLst>
                                    </p:anim>
                                    <p:anim calcmode="lin" valueType="num">
                                      <p:cBhvr>
                                        <p:cTn id="58" dur="1000" fill="hold"/>
                                        <p:tgtEl>
                                          <p:spTgt spid="5">
                                            <p:graphicEl>
                                              <a:dgm id="{C4B302BD-37AF-408F-AD31-59EC8D22B654}"/>
                                            </p:graphicEl>
                                          </p:spTgt>
                                        </p:tgtEl>
                                        <p:attrNameLst>
                                          <p:attrName>ppt_h</p:attrName>
                                        </p:attrNameLst>
                                      </p:cBhvr>
                                      <p:tavLst>
                                        <p:tav tm="0">
                                          <p:val>
                                            <p:fltVal val="0"/>
                                          </p:val>
                                        </p:tav>
                                        <p:tav tm="100000">
                                          <p:val>
                                            <p:strVal val="#ppt_h"/>
                                          </p:val>
                                        </p:tav>
                                      </p:tavLst>
                                    </p:anim>
                                    <p:anim calcmode="lin" valueType="num">
                                      <p:cBhvr>
                                        <p:cTn id="59" dur="1000" fill="hold"/>
                                        <p:tgtEl>
                                          <p:spTgt spid="5">
                                            <p:graphicEl>
                                              <a:dgm id="{C4B302BD-37AF-408F-AD31-59EC8D22B654}"/>
                                            </p:graphicEl>
                                          </p:spTgt>
                                        </p:tgtEl>
                                        <p:attrNameLst>
                                          <p:attrName>style.rotation</p:attrName>
                                        </p:attrNameLst>
                                      </p:cBhvr>
                                      <p:tavLst>
                                        <p:tav tm="0">
                                          <p:val>
                                            <p:fltVal val="90"/>
                                          </p:val>
                                        </p:tav>
                                        <p:tav tm="100000">
                                          <p:val>
                                            <p:fltVal val="0"/>
                                          </p:val>
                                        </p:tav>
                                      </p:tavLst>
                                    </p:anim>
                                    <p:animEffect transition="in" filter="fade">
                                      <p:cBhvr>
                                        <p:cTn id="60" dur="1000"/>
                                        <p:tgtEl>
                                          <p:spTgt spid="5">
                                            <p:graphicEl>
                                              <a:dgm id="{C4B302BD-37AF-408F-AD31-59EC8D22B654}"/>
                                            </p:graphicEl>
                                          </p:spTgt>
                                        </p:tgtEl>
                                      </p:cBhvr>
                                    </p:animEffect>
                                  </p:childTnLst>
                                </p:cTn>
                              </p:par>
                              <p:par>
                                <p:cTn id="61" presetID="31" presetClass="entr" presetSubtype="0" fill="hold" grpId="0" nodeType="withEffect">
                                  <p:stCondLst>
                                    <p:cond delay="0"/>
                                  </p:stCondLst>
                                  <p:iterate type="lt">
                                    <p:tmPct val="5000"/>
                                  </p:iterate>
                                  <p:childTnLst>
                                    <p:set>
                                      <p:cBhvr>
                                        <p:cTn id="62" dur="1" fill="hold">
                                          <p:stCondLst>
                                            <p:cond delay="0"/>
                                          </p:stCondLst>
                                        </p:cTn>
                                        <p:tgtEl>
                                          <p:spTgt spid="5">
                                            <p:graphicEl>
                                              <a:dgm id="{F2D671B0-3790-44E8-97AF-A580CB87F3F5}"/>
                                            </p:graphicEl>
                                          </p:spTgt>
                                        </p:tgtEl>
                                        <p:attrNameLst>
                                          <p:attrName>style.visibility</p:attrName>
                                        </p:attrNameLst>
                                      </p:cBhvr>
                                      <p:to>
                                        <p:strVal val="visible"/>
                                      </p:to>
                                    </p:set>
                                    <p:anim calcmode="lin" valueType="num">
                                      <p:cBhvr>
                                        <p:cTn id="63" dur="1000" fill="hold"/>
                                        <p:tgtEl>
                                          <p:spTgt spid="5">
                                            <p:graphicEl>
                                              <a:dgm id="{F2D671B0-3790-44E8-97AF-A580CB87F3F5}"/>
                                            </p:graphicEl>
                                          </p:spTgt>
                                        </p:tgtEl>
                                        <p:attrNameLst>
                                          <p:attrName>ppt_w</p:attrName>
                                        </p:attrNameLst>
                                      </p:cBhvr>
                                      <p:tavLst>
                                        <p:tav tm="0">
                                          <p:val>
                                            <p:fltVal val="0"/>
                                          </p:val>
                                        </p:tav>
                                        <p:tav tm="100000">
                                          <p:val>
                                            <p:strVal val="#ppt_w"/>
                                          </p:val>
                                        </p:tav>
                                      </p:tavLst>
                                    </p:anim>
                                    <p:anim calcmode="lin" valueType="num">
                                      <p:cBhvr>
                                        <p:cTn id="64" dur="1000" fill="hold"/>
                                        <p:tgtEl>
                                          <p:spTgt spid="5">
                                            <p:graphicEl>
                                              <a:dgm id="{F2D671B0-3790-44E8-97AF-A580CB87F3F5}"/>
                                            </p:graphicEl>
                                          </p:spTgt>
                                        </p:tgtEl>
                                        <p:attrNameLst>
                                          <p:attrName>ppt_h</p:attrName>
                                        </p:attrNameLst>
                                      </p:cBhvr>
                                      <p:tavLst>
                                        <p:tav tm="0">
                                          <p:val>
                                            <p:fltVal val="0"/>
                                          </p:val>
                                        </p:tav>
                                        <p:tav tm="100000">
                                          <p:val>
                                            <p:strVal val="#ppt_h"/>
                                          </p:val>
                                        </p:tav>
                                      </p:tavLst>
                                    </p:anim>
                                    <p:anim calcmode="lin" valueType="num">
                                      <p:cBhvr>
                                        <p:cTn id="65" dur="1000" fill="hold"/>
                                        <p:tgtEl>
                                          <p:spTgt spid="5">
                                            <p:graphicEl>
                                              <a:dgm id="{F2D671B0-3790-44E8-97AF-A580CB87F3F5}"/>
                                            </p:graphicEl>
                                          </p:spTgt>
                                        </p:tgtEl>
                                        <p:attrNameLst>
                                          <p:attrName>style.rotation</p:attrName>
                                        </p:attrNameLst>
                                      </p:cBhvr>
                                      <p:tavLst>
                                        <p:tav tm="0">
                                          <p:val>
                                            <p:fltVal val="90"/>
                                          </p:val>
                                        </p:tav>
                                        <p:tav tm="100000">
                                          <p:val>
                                            <p:fltVal val="0"/>
                                          </p:val>
                                        </p:tav>
                                      </p:tavLst>
                                    </p:anim>
                                    <p:animEffect transition="in" filter="fade">
                                      <p:cBhvr>
                                        <p:cTn id="66" dur="1000"/>
                                        <p:tgtEl>
                                          <p:spTgt spid="5">
                                            <p:graphicEl>
                                              <a:dgm id="{F2D671B0-3790-44E8-97AF-A580CB87F3F5}"/>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iterate type="lt">
                                    <p:tmPct val="5000"/>
                                  </p:iterate>
                                  <p:childTnLst>
                                    <p:set>
                                      <p:cBhvr>
                                        <p:cTn id="70" dur="1" fill="hold">
                                          <p:stCondLst>
                                            <p:cond delay="0"/>
                                          </p:stCondLst>
                                        </p:cTn>
                                        <p:tgtEl>
                                          <p:spTgt spid="5">
                                            <p:graphicEl>
                                              <a:dgm id="{90FF6ED0-37F9-41C1-BE93-E637F391C2C5}"/>
                                            </p:graphicEl>
                                          </p:spTgt>
                                        </p:tgtEl>
                                        <p:attrNameLst>
                                          <p:attrName>style.visibility</p:attrName>
                                        </p:attrNameLst>
                                      </p:cBhvr>
                                      <p:to>
                                        <p:strVal val="visible"/>
                                      </p:to>
                                    </p:set>
                                    <p:anim calcmode="lin" valueType="num">
                                      <p:cBhvr>
                                        <p:cTn id="71" dur="1000" fill="hold"/>
                                        <p:tgtEl>
                                          <p:spTgt spid="5">
                                            <p:graphicEl>
                                              <a:dgm id="{90FF6ED0-37F9-41C1-BE93-E637F391C2C5}"/>
                                            </p:graphicEl>
                                          </p:spTgt>
                                        </p:tgtEl>
                                        <p:attrNameLst>
                                          <p:attrName>ppt_w</p:attrName>
                                        </p:attrNameLst>
                                      </p:cBhvr>
                                      <p:tavLst>
                                        <p:tav tm="0">
                                          <p:val>
                                            <p:fltVal val="0"/>
                                          </p:val>
                                        </p:tav>
                                        <p:tav tm="100000">
                                          <p:val>
                                            <p:strVal val="#ppt_w"/>
                                          </p:val>
                                        </p:tav>
                                      </p:tavLst>
                                    </p:anim>
                                    <p:anim calcmode="lin" valueType="num">
                                      <p:cBhvr>
                                        <p:cTn id="72" dur="1000" fill="hold"/>
                                        <p:tgtEl>
                                          <p:spTgt spid="5">
                                            <p:graphicEl>
                                              <a:dgm id="{90FF6ED0-37F9-41C1-BE93-E637F391C2C5}"/>
                                            </p:graphicEl>
                                          </p:spTgt>
                                        </p:tgtEl>
                                        <p:attrNameLst>
                                          <p:attrName>ppt_h</p:attrName>
                                        </p:attrNameLst>
                                      </p:cBhvr>
                                      <p:tavLst>
                                        <p:tav tm="0">
                                          <p:val>
                                            <p:fltVal val="0"/>
                                          </p:val>
                                        </p:tav>
                                        <p:tav tm="100000">
                                          <p:val>
                                            <p:strVal val="#ppt_h"/>
                                          </p:val>
                                        </p:tav>
                                      </p:tavLst>
                                    </p:anim>
                                    <p:anim calcmode="lin" valueType="num">
                                      <p:cBhvr>
                                        <p:cTn id="73" dur="1000" fill="hold"/>
                                        <p:tgtEl>
                                          <p:spTgt spid="5">
                                            <p:graphicEl>
                                              <a:dgm id="{90FF6ED0-37F9-41C1-BE93-E637F391C2C5}"/>
                                            </p:graphicEl>
                                          </p:spTgt>
                                        </p:tgtEl>
                                        <p:attrNameLst>
                                          <p:attrName>style.rotation</p:attrName>
                                        </p:attrNameLst>
                                      </p:cBhvr>
                                      <p:tavLst>
                                        <p:tav tm="0">
                                          <p:val>
                                            <p:fltVal val="90"/>
                                          </p:val>
                                        </p:tav>
                                        <p:tav tm="100000">
                                          <p:val>
                                            <p:fltVal val="0"/>
                                          </p:val>
                                        </p:tav>
                                      </p:tavLst>
                                    </p:anim>
                                    <p:animEffect transition="in" filter="fade">
                                      <p:cBhvr>
                                        <p:cTn id="74" dur="1000"/>
                                        <p:tgtEl>
                                          <p:spTgt spid="5">
                                            <p:graphicEl>
                                              <a:dgm id="{90FF6ED0-37F9-41C1-BE93-E637F391C2C5}"/>
                                            </p:graphicEl>
                                          </p:spTgt>
                                        </p:tgtEl>
                                      </p:cBhvr>
                                    </p:animEffect>
                                  </p:childTnLst>
                                </p:cTn>
                              </p:par>
                              <p:par>
                                <p:cTn id="75" presetID="31" presetClass="entr" presetSubtype="0" fill="hold" grpId="0" nodeType="withEffect">
                                  <p:stCondLst>
                                    <p:cond delay="0"/>
                                  </p:stCondLst>
                                  <p:iterate type="lt">
                                    <p:tmPct val="5000"/>
                                  </p:iterate>
                                  <p:childTnLst>
                                    <p:set>
                                      <p:cBhvr>
                                        <p:cTn id="76" dur="1" fill="hold">
                                          <p:stCondLst>
                                            <p:cond delay="0"/>
                                          </p:stCondLst>
                                        </p:cTn>
                                        <p:tgtEl>
                                          <p:spTgt spid="5">
                                            <p:graphicEl>
                                              <a:dgm id="{55CC9097-7684-4214-8E85-2765727DF460}"/>
                                            </p:graphicEl>
                                          </p:spTgt>
                                        </p:tgtEl>
                                        <p:attrNameLst>
                                          <p:attrName>style.visibility</p:attrName>
                                        </p:attrNameLst>
                                      </p:cBhvr>
                                      <p:to>
                                        <p:strVal val="visible"/>
                                      </p:to>
                                    </p:set>
                                    <p:anim calcmode="lin" valueType="num">
                                      <p:cBhvr>
                                        <p:cTn id="77" dur="1000" fill="hold"/>
                                        <p:tgtEl>
                                          <p:spTgt spid="5">
                                            <p:graphicEl>
                                              <a:dgm id="{55CC9097-7684-4214-8E85-2765727DF460}"/>
                                            </p:graphicEl>
                                          </p:spTgt>
                                        </p:tgtEl>
                                        <p:attrNameLst>
                                          <p:attrName>ppt_w</p:attrName>
                                        </p:attrNameLst>
                                      </p:cBhvr>
                                      <p:tavLst>
                                        <p:tav tm="0">
                                          <p:val>
                                            <p:fltVal val="0"/>
                                          </p:val>
                                        </p:tav>
                                        <p:tav tm="100000">
                                          <p:val>
                                            <p:strVal val="#ppt_w"/>
                                          </p:val>
                                        </p:tav>
                                      </p:tavLst>
                                    </p:anim>
                                    <p:anim calcmode="lin" valueType="num">
                                      <p:cBhvr>
                                        <p:cTn id="78" dur="1000" fill="hold"/>
                                        <p:tgtEl>
                                          <p:spTgt spid="5">
                                            <p:graphicEl>
                                              <a:dgm id="{55CC9097-7684-4214-8E85-2765727DF460}"/>
                                            </p:graphicEl>
                                          </p:spTgt>
                                        </p:tgtEl>
                                        <p:attrNameLst>
                                          <p:attrName>ppt_h</p:attrName>
                                        </p:attrNameLst>
                                      </p:cBhvr>
                                      <p:tavLst>
                                        <p:tav tm="0">
                                          <p:val>
                                            <p:fltVal val="0"/>
                                          </p:val>
                                        </p:tav>
                                        <p:tav tm="100000">
                                          <p:val>
                                            <p:strVal val="#ppt_h"/>
                                          </p:val>
                                        </p:tav>
                                      </p:tavLst>
                                    </p:anim>
                                    <p:anim calcmode="lin" valueType="num">
                                      <p:cBhvr>
                                        <p:cTn id="79" dur="1000" fill="hold"/>
                                        <p:tgtEl>
                                          <p:spTgt spid="5">
                                            <p:graphicEl>
                                              <a:dgm id="{55CC9097-7684-4214-8E85-2765727DF460}"/>
                                            </p:graphicEl>
                                          </p:spTgt>
                                        </p:tgtEl>
                                        <p:attrNameLst>
                                          <p:attrName>style.rotation</p:attrName>
                                        </p:attrNameLst>
                                      </p:cBhvr>
                                      <p:tavLst>
                                        <p:tav tm="0">
                                          <p:val>
                                            <p:fltVal val="90"/>
                                          </p:val>
                                        </p:tav>
                                        <p:tav tm="100000">
                                          <p:val>
                                            <p:fltVal val="0"/>
                                          </p:val>
                                        </p:tav>
                                      </p:tavLst>
                                    </p:anim>
                                    <p:animEffect transition="in" filter="fade">
                                      <p:cBhvr>
                                        <p:cTn id="80" dur="1000"/>
                                        <p:tgtEl>
                                          <p:spTgt spid="5">
                                            <p:graphicEl>
                                              <a:dgm id="{55CC9097-7684-4214-8E85-2765727DF460}"/>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iterate type="lt">
                                    <p:tmPct val="5000"/>
                                  </p:iterate>
                                  <p:childTnLst>
                                    <p:set>
                                      <p:cBhvr>
                                        <p:cTn id="84" dur="1" fill="hold">
                                          <p:stCondLst>
                                            <p:cond delay="0"/>
                                          </p:stCondLst>
                                        </p:cTn>
                                        <p:tgtEl>
                                          <p:spTgt spid="5">
                                            <p:graphicEl>
                                              <a:dgm id="{87EBC128-42E6-40B9-B991-9A06491188E1}"/>
                                            </p:graphicEl>
                                          </p:spTgt>
                                        </p:tgtEl>
                                        <p:attrNameLst>
                                          <p:attrName>style.visibility</p:attrName>
                                        </p:attrNameLst>
                                      </p:cBhvr>
                                      <p:to>
                                        <p:strVal val="visible"/>
                                      </p:to>
                                    </p:set>
                                    <p:anim calcmode="lin" valueType="num">
                                      <p:cBhvr>
                                        <p:cTn id="85" dur="1000" fill="hold"/>
                                        <p:tgtEl>
                                          <p:spTgt spid="5">
                                            <p:graphicEl>
                                              <a:dgm id="{87EBC128-42E6-40B9-B991-9A06491188E1}"/>
                                            </p:graphicEl>
                                          </p:spTgt>
                                        </p:tgtEl>
                                        <p:attrNameLst>
                                          <p:attrName>ppt_w</p:attrName>
                                        </p:attrNameLst>
                                      </p:cBhvr>
                                      <p:tavLst>
                                        <p:tav tm="0">
                                          <p:val>
                                            <p:fltVal val="0"/>
                                          </p:val>
                                        </p:tav>
                                        <p:tav tm="100000">
                                          <p:val>
                                            <p:strVal val="#ppt_w"/>
                                          </p:val>
                                        </p:tav>
                                      </p:tavLst>
                                    </p:anim>
                                    <p:anim calcmode="lin" valueType="num">
                                      <p:cBhvr>
                                        <p:cTn id="86" dur="1000" fill="hold"/>
                                        <p:tgtEl>
                                          <p:spTgt spid="5">
                                            <p:graphicEl>
                                              <a:dgm id="{87EBC128-42E6-40B9-B991-9A06491188E1}"/>
                                            </p:graphicEl>
                                          </p:spTgt>
                                        </p:tgtEl>
                                        <p:attrNameLst>
                                          <p:attrName>ppt_h</p:attrName>
                                        </p:attrNameLst>
                                      </p:cBhvr>
                                      <p:tavLst>
                                        <p:tav tm="0">
                                          <p:val>
                                            <p:fltVal val="0"/>
                                          </p:val>
                                        </p:tav>
                                        <p:tav tm="100000">
                                          <p:val>
                                            <p:strVal val="#ppt_h"/>
                                          </p:val>
                                        </p:tav>
                                      </p:tavLst>
                                    </p:anim>
                                    <p:anim calcmode="lin" valueType="num">
                                      <p:cBhvr>
                                        <p:cTn id="87" dur="1000" fill="hold"/>
                                        <p:tgtEl>
                                          <p:spTgt spid="5">
                                            <p:graphicEl>
                                              <a:dgm id="{87EBC128-42E6-40B9-B991-9A06491188E1}"/>
                                            </p:graphicEl>
                                          </p:spTgt>
                                        </p:tgtEl>
                                        <p:attrNameLst>
                                          <p:attrName>style.rotation</p:attrName>
                                        </p:attrNameLst>
                                      </p:cBhvr>
                                      <p:tavLst>
                                        <p:tav tm="0">
                                          <p:val>
                                            <p:fltVal val="90"/>
                                          </p:val>
                                        </p:tav>
                                        <p:tav tm="100000">
                                          <p:val>
                                            <p:fltVal val="0"/>
                                          </p:val>
                                        </p:tav>
                                      </p:tavLst>
                                    </p:anim>
                                    <p:animEffect transition="in" filter="fade">
                                      <p:cBhvr>
                                        <p:cTn id="88" dur="1000"/>
                                        <p:tgtEl>
                                          <p:spTgt spid="5">
                                            <p:graphicEl>
                                              <a:dgm id="{87EBC128-42E6-40B9-B991-9A06491188E1}"/>
                                            </p:graphicEl>
                                          </p:spTgt>
                                        </p:tgtEl>
                                      </p:cBhvr>
                                    </p:animEffect>
                                  </p:childTnLst>
                                </p:cTn>
                              </p:par>
                              <p:par>
                                <p:cTn id="89" presetID="31" presetClass="entr" presetSubtype="0" fill="hold" grpId="0" nodeType="withEffect">
                                  <p:stCondLst>
                                    <p:cond delay="0"/>
                                  </p:stCondLst>
                                  <p:iterate type="lt">
                                    <p:tmPct val="5000"/>
                                  </p:iterate>
                                  <p:childTnLst>
                                    <p:set>
                                      <p:cBhvr>
                                        <p:cTn id="90" dur="1" fill="hold">
                                          <p:stCondLst>
                                            <p:cond delay="0"/>
                                          </p:stCondLst>
                                        </p:cTn>
                                        <p:tgtEl>
                                          <p:spTgt spid="5">
                                            <p:graphicEl>
                                              <a:dgm id="{EAC8664F-E1BB-40C9-9782-D20010B1205A}"/>
                                            </p:graphicEl>
                                          </p:spTgt>
                                        </p:tgtEl>
                                        <p:attrNameLst>
                                          <p:attrName>style.visibility</p:attrName>
                                        </p:attrNameLst>
                                      </p:cBhvr>
                                      <p:to>
                                        <p:strVal val="visible"/>
                                      </p:to>
                                    </p:set>
                                    <p:anim calcmode="lin" valueType="num">
                                      <p:cBhvr>
                                        <p:cTn id="91" dur="1000" fill="hold"/>
                                        <p:tgtEl>
                                          <p:spTgt spid="5">
                                            <p:graphicEl>
                                              <a:dgm id="{EAC8664F-E1BB-40C9-9782-D20010B1205A}"/>
                                            </p:graphicEl>
                                          </p:spTgt>
                                        </p:tgtEl>
                                        <p:attrNameLst>
                                          <p:attrName>ppt_w</p:attrName>
                                        </p:attrNameLst>
                                      </p:cBhvr>
                                      <p:tavLst>
                                        <p:tav tm="0">
                                          <p:val>
                                            <p:fltVal val="0"/>
                                          </p:val>
                                        </p:tav>
                                        <p:tav tm="100000">
                                          <p:val>
                                            <p:strVal val="#ppt_w"/>
                                          </p:val>
                                        </p:tav>
                                      </p:tavLst>
                                    </p:anim>
                                    <p:anim calcmode="lin" valueType="num">
                                      <p:cBhvr>
                                        <p:cTn id="92" dur="1000" fill="hold"/>
                                        <p:tgtEl>
                                          <p:spTgt spid="5">
                                            <p:graphicEl>
                                              <a:dgm id="{EAC8664F-E1BB-40C9-9782-D20010B1205A}"/>
                                            </p:graphicEl>
                                          </p:spTgt>
                                        </p:tgtEl>
                                        <p:attrNameLst>
                                          <p:attrName>ppt_h</p:attrName>
                                        </p:attrNameLst>
                                      </p:cBhvr>
                                      <p:tavLst>
                                        <p:tav tm="0">
                                          <p:val>
                                            <p:fltVal val="0"/>
                                          </p:val>
                                        </p:tav>
                                        <p:tav tm="100000">
                                          <p:val>
                                            <p:strVal val="#ppt_h"/>
                                          </p:val>
                                        </p:tav>
                                      </p:tavLst>
                                    </p:anim>
                                    <p:anim calcmode="lin" valueType="num">
                                      <p:cBhvr>
                                        <p:cTn id="93" dur="1000" fill="hold"/>
                                        <p:tgtEl>
                                          <p:spTgt spid="5">
                                            <p:graphicEl>
                                              <a:dgm id="{EAC8664F-E1BB-40C9-9782-D20010B1205A}"/>
                                            </p:graphicEl>
                                          </p:spTgt>
                                        </p:tgtEl>
                                        <p:attrNameLst>
                                          <p:attrName>style.rotation</p:attrName>
                                        </p:attrNameLst>
                                      </p:cBhvr>
                                      <p:tavLst>
                                        <p:tav tm="0">
                                          <p:val>
                                            <p:fltVal val="90"/>
                                          </p:val>
                                        </p:tav>
                                        <p:tav tm="100000">
                                          <p:val>
                                            <p:fltVal val="0"/>
                                          </p:val>
                                        </p:tav>
                                      </p:tavLst>
                                    </p:anim>
                                    <p:animEffect transition="in" filter="fade">
                                      <p:cBhvr>
                                        <p:cTn id="94" dur="1000"/>
                                        <p:tgtEl>
                                          <p:spTgt spid="5">
                                            <p:graphicEl>
                                              <a:dgm id="{EAC8664F-E1BB-40C9-9782-D20010B1205A}"/>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iterate type="lt">
                                    <p:tmPct val="5000"/>
                                  </p:iterate>
                                  <p:childTnLst>
                                    <p:set>
                                      <p:cBhvr>
                                        <p:cTn id="98" dur="1" fill="hold">
                                          <p:stCondLst>
                                            <p:cond delay="0"/>
                                          </p:stCondLst>
                                        </p:cTn>
                                        <p:tgtEl>
                                          <p:spTgt spid="5">
                                            <p:graphicEl>
                                              <a:dgm id="{61A1770B-8DA5-424F-8BC1-CC06E741CAC2}"/>
                                            </p:graphicEl>
                                          </p:spTgt>
                                        </p:tgtEl>
                                        <p:attrNameLst>
                                          <p:attrName>style.visibility</p:attrName>
                                        </p:attrNameLst>
                                      </p:cBhvr>
                                      <p:to>
                                        <p:strVal val="visible"/>
                                      </p:to>
                                    </p:set>
                                    <p:anim calcmode="lin" valueType="num">
                                      <p:cBhvr>
                                        <p:cTn id="99" dur="1000" fill="hold"/>
                                        <p:tgtEl>
                                          <p:spTgt spid="5">
                                            <p:graphicEl>
                                              <a:dgm id="{61A1770B-8DA5-424F-8BC1-CC06E741CAC2}"/>
                                            </p:graphicEl>
                                          </p:spTgt>
                                        </p:tgtEl>
                                        <p:attrNameLst>
                                          <p:attrName>ppt_w</p:attrName>
                                        </p:attrNameLst>
                                      </p:cBhvr>
                                      <p:tavLst>
                                        <p:tav tm="0">
                                          <p:val>
                                            <p:fltVal val="0"/>
                                          </p:val>
                                        </p:tav>
                                        <p:tav tm="100000">
                                          <p:val>
                                            <p:strVal val="#ppt_w"/>
                                          </p:val>
                                        </p:tav>
                                      </p:tavLst>
                                    </p:anim>
                                    <p:anim calcmode="lin" valueType="num">
                                      <p:cBhvr>
                                        <p:cTn id="100" dur="1000" fill="hold"/>
                                        <p:tgtEl>
                                          <p:spTgt spid="5">
                                            <p:graphicEl>
                                              <a:dgm id="{61A1770B-8DA5-424F-8BC1-CC06E741CAC2}"/>
                                            </p:graphicEl>
                                          </p:spTgt>
                                        </p:tgtEl>
                                        <p:attrNameLst>
                                          <p:attrName>ppt_h</p:attrName>
                                        </p:attrNameLst>
                                      </p:cBhvr>
                                      <p:tavLst>
                                        <p:tav tm="0">
                                          <p:val>
                                            <p:fltVal val="0"/>
                                          </p:val>
                                        </p:tav>
                                        <p:tav tm="100000">
                                          <p:val>
                                            <p:strVal val="#ppt_h"/>
                                          </p:val>
                                        </p:tav>
                                      </p:tavLst>
                                    </p:anim>
                                    <p:anim calcmode="lin" valueType="num">
                                      <p:cBhvr>
                                        <p:cTn id="101" dur="1000" fill="hold"/>
                                        <p:tgtEl>
                                          <p:spTgt spid="5">
                                            <p:graphicEl>
                                              <a:dgm id="{61A1770B-8DA5-424F-8BC1-CC06E741CAC2}"/>
                                            </p:graphicEl>
                                          </p:spTgt>
                                        </p:tgtEl>
                                        <p:attrNameLst>
                                          <p:attrName>style.rotation</p:attrName>
                                        </p:attrNameLst>
                                      </p:cBhvr>
                                      <p:tavLst>
                                        <p:tav tm="0">
                                          <p:val>
                                            <p:fltVal val="90"/>
                                          </p:val>
                                        </p:tav>
                                        <p:tav tm="100000">
                                          <p:val>
                                            <p:fltVal val="0"/>
                                          </p:val>
                                        </p:tav>
                                      </p:tavLst>
                                    </p:anim>
                                    <p:animEffect transition="in" filter="fade">
                                      <p:cBhvr>
                                        <p:cTn id="102" dur="1000"/>
                                        <p:tgtEl>
                                          <p:spTgt spid="5">
                                            <p:graphicEl>
                                              <a:dgm id="{61A1770B-8DA5-424F-8BC1-CC06E741CAC2}"/>
                                            </p:graphicEl>
                                          </p:spTgt>
                                        </p:tgtEl>
                                      </p:cBhvr>
                                    </p:animEffect>
                                  </p:childTnLst>
                                </p:cTn>
                              </p:par>
                              <p:par>
                                <p:cTn id="103" presetID="31" presetClass="entr" presetSubtype="0" fill="hold" grpId="0" nodeType="withEffect">
                                  <p:stCondLst>
                                    <p:cond delay="0"/>
                                  </p:stCondLst>
                                  <p:iterate type="lt">
                                    <p:tmPct val="5000"/>
                                  </p:iterate>
                                  <p:childTnLst>
                                    <p:set>
                                      <p:cBhvr>
                                        <p:cTn id="104" dur="1" fill="hold">
                                          <p:stCondLst>
                                            <p:cond delay="0"/>
                                          </p:stCondLst>
                                        </p:cTn>
                                        <p:tgtEl>
                                          <p:spTgt spid="5">
                                            <p:graphicEl>
                                              <a:dgm id="{D137DC03-8BC8-4E29-920D-944BC6F0A38B}"/>
                                            </p:graphicEl>
                                          </p:spTgt>
                                        </p:tgtEl>
                                        <p:attrNameLst>
                                          <p:attrName>style.visibility</p:attrName>
                                        </p:attrNameLst>
                                      </p:cBhvr>
                                      <p:to>
                                        <p:strVal val="visible"/>
                                      </p:to>
                                    </p:set>
                                    <p:anim calcmode="lin" valueType="num">
                                      <p:cBhvr>
                                        <p:cTn id="105" dur="1000" fill="hold"/>
                                        <p:tgtEl>
                                          <p:spTgt spid="5">
                                            <p:graphicEl>
                                              <a:dgm id="{D137DC03-8BC8-4E29-920D-944BC6F0A38B}"/>
                                            </p:graphicEl>
                                          </p:spTgt>
                                        </p:tgtEl>
                                        <p:attrNameLst>
                                          <p:attrName>ppt_w</p:attrName>
                                        </p:attrNameLst>
                                      </p:cBhvr>
                                      <p:tavLst>
                                        <p:tav tm="0">
                                          <p:val>
                                            <p:fltVal val="0"/>
                                          </p:val>
                                        </p:tav>
                                        <p:tav tm="100000">
                                          <p:val>
                                            <p:strVal val="#ppt_w"/>
                                          </p:val>
                                        </p:tav>
                                      </p:tavLst>
                                    </p:anim>
                                    <p:anim calcmode="lin" valueType="num">
                                      <p:cBhvr>
                                        <p:cTn id="106" dur="1000" fill="hold"/>
                                        <p:tgtEl>
                                          <p:spTgt spid="5">
                                            <p:graphicEl>
                                              <a:dgm id="{D137DC03-8BC8-4E29-920D-944BC6F0A38B}"/>
                                            </p:graphicEl>
                                          </p:spTgt>
                                        </p:tgtEl>
                                        <p:attrNameLst>
                                          <p:attrName>ppt_h</p:attrName>
                                        </p:attrNameLst>
                                      </p:cBhvr>
                                      <p:tavLst>
                                        <p:tav tm="0">
                                          <p:val>
                                            <p:fltVal val="0"/>
                                          </p:val>
                                        </p:tav>
                                        <p:tav tm="100000">
                                          <p:val>
                                            <p:strVal val="#ppt_h"/>
                                          </p:val>
                                        </p:tav>
                                      </p:tavLst>
                                    </p:anim>
                                    <p:anim calcmode="lin" valueType="num">
                                      <p:cBhvr>
                                        <p:cTn id="107" dur="1000" fill="hold"/>
                                        <p:tgtEl>
                                          <p:spTgt spid="5">
                                            <p:graphicEl>
                                              <a:dgm id="{D137DC03-8BC8-4E29-920D-944BC6F0A38B}"/>
                                            </p:graphicEl>
                                          </p:spTgt>
                                        </p:tgtEl>
                                        <p:attrNameLst>
                                          <p:attrName>style.rotation</p:attrName>
                                        </p:attrNameLst>
                                      </p:cBhvr>
                                      <p:tavLst>
                                        <p:tav tm="0">
                                          <p:val>
                                            <p:fltVal val="90"/>
                                          </p:val>
                                        </p:tav>
                                        <p:tav tm="100000">
                                          <p:val>
                                            <p:fltVal val="0"/>
                                          </p:val>
                                        </p:tav>
                                      </p:tavLst>
                                    </p:anim>
                                    <p:animEffect transition="in" filter="fade">
                                      <p:cBhvr>
                                        <p:cTn id="108" dur="1000"/>
                                        <p:tgtEl>
                                          <p:spTgt spid="5">
                                            <p:graphicEl>
                                              <a:dgm id="{D137DC03-8BC8-4E29-920D-944BC6F0A38B}"/>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grpId="0" nodeType="clickEffect">
                                  <p:stCondLst>
                                    <p:cond delay="0"/>
                                  </p:stCondLst>
                                  <p:iterate type="lt">
                                    <p:tmPct val="5000"/>
                                  </p:iterate>
                                  <p:childTnLst>
                                    <p:set>
                                      <p:cBhvr>
                                        <p:cTn id="112" dur="1" fill="hold">
                                          <p:stCondLst>
                                            <p:cond delay="0"/>
                                          </p:stCondLst>
                                        </p:cTn>
                                        <p:tgtEl>
                                          <p:spTgt spid="5">
                                            <p:graphicEl>
                                              <a:dgm id="{FD283BE3-C173-40A4-B036-0545BEEEC76A}"/>
                                            </p:graphicEl>
                                          </p:spTgt>
                                        </p:tgtEl>
                                        <p:attrNameLst>
                                          <p:attrName>style.visibility</p:attrName>
                                        </p:attrNameLst>
                                      </p:cBhvr>
                                      <p:to>
                                        <p:strVal val="visible"/>
                                      </p:to>
                                    </p:set>
                                    <p:anim calcmode="lin" valueType="num">
                                      <p:cBhvr>
                                        <p:cTn id="113" dur="1000" fill="hold"/>
                                        <p:tgtEl>
                                          <p:spTgt spid="5">
                                            <p:graphicEl>
                                              <a:dgm id="{FD283BE3-C173-40A4-B036-0545BEEEC76A}"/>
                                            </p:graphicEl>
                                          </p:spTgt>
                                        </p:tgtEl>
                                        <p:attrNameLst>
                                          <p:attrName>ppt_w</p:attrName>
                                        </p:attrNameLst>
                                      </p:cBhvr>
                                      <p:tavLst>
                                        <p:tav tm="0">
                                          <p:val>
                                            <p:fltVal val="0"/>
                                          </p:val>
                                        </p:tav>
                                        <p:tav tm="100000">
                                          <p:val>
                                            <p:strVal val="#ppt_w"/>
                                          </p:val>
                                        </p:tav>
                                      </p:tavLst>
                                    </p:anim>
                                    <p:anim calcmode="lin" valueType="num">
                                      <p:cBhvr>
                                        <p:cTn id="114" dur="1000" fill="hold"/>
                                        <p:tgtEl>
                                          <p:spTgt spid="5">
                                            <p:graphicEl>
                                              <a:dgm id="{FD283BE3-C173-40A4-B036-0545BEEEC76A}"/>
                                            </p:graphicEl>
                                          </p:spTgt>
                                        </p:tgtEl>
                                        <p:attrNameLst>
                                          <p:attrName>ppt_h</p:attrName>
                                        </p:attrNameLst>
                                      </p:cBhvr>
                                      <p:tavLst>
                                        <p:tav tm="0">
                                          <p:val>
                                            <p:fltVal val="0"/>
                                          </p:val>
                                        </p:tav>
                                        <p:tav tm="100000">
                                          <p:val>
                                            <p:strVal val="#ppt_h"/>
                                          </p:val>
                                        </p:tav>
                                      </p:tavLst>
                                    </p:anim>
                                    <p:anim calcmode="lin" valueType="num">
                                      <p:cBhvr>
                                        <p:cTn id="115" dur="1000" fill="hold"/>
                                        <p:tgtEl>
                                          <p:spTgt spid="5">
                                            <p:graphicEl>
                                              <a:dgm id="{FD283BE3-C173-40A4-B036-0545BEEEC76A}"/>
                                            </p:graphicEl>
                                          </p:spTgt>
                                        </p:tgtEl>
                                        <p:attrNameLst>
                                          <p:attrName>style.rotation</p:attrName>
                                        </p:attrNameLst>
                                      </p:cBhvr>
                                      <p:tavLst>
                                        <p:tav tm="0">
                                          <p:val>
                                            <p:fltVal val="90"/>
                                          </p:val>
                                        </p:tav>
                                        <p:tav tm="100000">
                                          <p:val>
                                            <p:fltVal val="0"/>
                                          </p:val>
                                        </p:tav>
                                      </p:tavLst>
                                    </p:anim>
                                    <p:animEffect transition="in" filter="fade">
                                      <p:cBhvr>
                                        <p:cTn id="116" dur="1000"/>
                                        <p:tgtEl>
                                          <p:spTgt spid="5">
                                            <p:graphicEl>
                                              <a:dgm id="{FD283BE3-C173-40A4-B036-0545BEEEC76A}"/>
                                            </p:graphicEl>
                                          </p:spTgt>
                                        </p:tgtEl>
                                      </p:cBhvr>
                                    </p:animEffect>
                                  </p:childTnLst>
                                </p:cTn>
                              </p:par>
                              <p:par>
                                <p:cTn id="117" presetID="31" presetClass="entr" presetSubtype="0" fill="hold" grpId="0" nodeType="withEffect">
                                  <p:stCondLst>
                                    <p:cond delay="0"/>
                                  </p:stCondLst>
                                  <p:iterate type="lt">
                                    <p:tmPct val="5000"/>
                                  </p:iterate>
                                  <p:childTnLst>
                                    <p:set>
                                      <p:cBhvr>
                                        <p:cTn id="118" dur="1" fill="hold">
                                          <p:stCondLst>
                                            <p:cond delay="0"/>
                                          </p:stCondLst>
                                        </p:cTn>
                                        <p:tgtEl>
                                          <p:spTgt spid="5">
                                            <p:graphicEl>
                                              <a:dgm id="{734664CF-D732-48C0-BCC4-1221D980E503}"/>
                                            </p:graphicEl>
                                          </p:spTgt>
                                        </p:tgtEl>
                                        <p:attrNameLst>
                                          <p:attrName>style.visibility</p:attrName>
                                        </p:attrNameLst>
                                      </p:cBhvr>
                                      <p:to>
                                        <p:strVal val="visible"/>
                                      </p:to>
                                    </p:set>
                                    <p:anim calcmode="lin" valueType="num">
                                      <p:cBhvr>
                                        <p:cTn id="119" dur="1000" fill="hold"/>
                                        <p:tgtEl>
                                          <p:spTgt spid="5">
                                            <p:graphicEl>
                                              <a:dgm id="{734664CF-D732-48C0-BCC4-1221D980E503}"/>
                                            </p:graphicEl>
                                          </p:spTgt>
                                        </p:tgtEl>
                                        <p:attrNameLst>
                                          <p:attrName>ppt_w</p:attrName>
                                        </p:attrNameLst>
                                      </p:cBhvr>
                                      <p:tavLst>
                                        <p:tav tm="0">
                                          <p:val>
                                            <p:fltVal val="0"/>
                                          </p:val>
                                        </p:tav>
                                        <p:tav tm="100000">
                                          <p:val>
                                            <p:strVal val="#ppt_w"/>
                                          </p:val>
                                        </p:tav>
                                      </p:tavLst>
                                    </p:anim>
                                    <p:anim calcmode="lin" valueType="num">
                                      <p:cBhvr>
                                        <p:cTn id="120" dur="1000" fill="hold"/>
                                        <p:tgtEl>
                                          <p:spTgt spid="5">
                                            <p:graphicEl>
                                              <a:dgm id="{734664CF-D732-48C0-BCC4-1221D980E503}"/>
                                            </p:graphicEl>
                                          </p:spTgt>
                                        </p:tgtEl>
                                        <p:attrNameLst>
                                          <p:attrName>ppt_h</p:attrName>
                                        </p:attrNameLst>
                                      </p:cBhvr>
                                      <p:tavLst>
                                        <p:tav tm="0">
                                          <p:val>
                                            <p:fltVal val="0"/>
                                          </p:val>
                                        </p:tav>
                                        <p:tav tm="100000">
                                          <p:val>
                                            <p:strVal val="#ppt_h"/>
                                          </p:val>
                                        </p:tav>
                                      </p:tavLst>
                                    </p:anim>
                                    <p:anim calcmode="lin" valueType="num">
                                      <p:cBhvr>
                                        <p:cTn id="121" dur="1000" fill="hold"/>
                                        <p:tgtEl>
                                          <p:spTgt spid="5">
                                            <p:graphicEl>
                                              <a:dgm id="{734664CF-D732-48C0-BCC4-1221D980E503}"/>
                                            </p:graphicEl>
                                          </p:spTgt>
                                        </p:tgtEl>
                                        <p:attrNameLst>
                                          <p:attrName>style.rotation</p:attrName>
                                        </p:attrNameLst>
                                      </p:cBhvr>
                                      <p:tavLst>
                                        <p:tav tm="0">
                                          <p:val>
                                            <p:fltVal val="90"/>
                                          </p:val>
                                        </p:tav>
                                        <p:tav tm="100000">
                                          <p:val>
                                            <p:fltVal val="0"/>
                                          </p:val>
                                        </p:tav>
                                      </p:tavLst>
                                    </p:anim>
                                    <p:animEffect transition="in" filter="fade">
                                      <p:cBhvr>
                                        <p:cTn id="122" dur="1000"/>
                                        <p:tgtEl>
                                          <p:spTgt spid="5">
                                            <p:graphicEl>
                                              <a:dgm id="{734664CF-D732-48C0-BCC4-1221D980E5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NACO Growth Award - Individual</a:t>
            </a:r>
            <a:endParaRPr lang="en-US" dirty="0"/>
          </a:p>
        </p:txBody>
      </p:sp>
      <p:sp>
        <p:nvSpPr>
          <p:cNvPr id="3" name="Text Placeholder 2"/>
          <p:cNvSpPr>
            <a:spLocks noGrp="1"/>
          </p:cNvSpPr>
          <p:nvPr>
            <p:ph type="body" idx="1"/>
          </p:nvPr>
        </p:nvSpPr>
        <p:spPr>
          <a:xfrm>
            <a:off x="533400" y="2667000"/>
            <a:ext cx="7772400" cy="609600"/>
          </a:xfrm>
        </p:spPr>
        <p:txBody>
          <a:bodyPr>
            <a:normAutofit/>
          </a:bodyPr>
          <a:lstStyle/>
          <a:p>
            <a:pPr>
              <a:buFont typeface="Wingdings" pitchFamily="2" charset="2"/>
              <a:buChar char="Ø"/>
            </a:pPr>
            <a:r>
              <a:rPr lang="en-US" sz="3200" dirty="0" smtClean="0"/>
              <a:t>  What is it?</a:t>
            </a:r>
          </a:p>
        </p:txBody>
      </p:sp>
      <p:sp>
        <p:nvSpPr>
          <p:cNvPr id="4" name="Text Placeholder 2"/>
          <p:cNvSpPr txBox="1">
            <a:spLocks/>
          </p:cNvSpPr>
          <p:nvPr/>
        </p:nvSpPr>
        <p:spPr>
          <a:xfrm>
            <a:off x="533400" y="4267200"/>
            <a:ext cx="7772400" cy="6096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 do I get if I earn it?</a:t>
            </a:r>
          </a:p>
        </p:txBody>
      </p:sp>
      <p:sp>
        <p:nvSpPr>
          <p:cNvPr id="5" name="Text Placeholder 2"/>
          <p:cNvSpPr txBox="1">
            <a:spLocks/>
          </p:cNvSpPr>
          <p:nvPr/>
        </p:nvSpPr>
        <p:spPr>
          <a:xfrm>
            <a:off x="533400" y="3200400"/>
            <a:ext cx="7772400" cy="6096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Who is eligible?</a:t>
            </a:r>
          </a:p>
        </p:txBody>
      </p:sp>
      <p:sp>
        <p:nvSpPr>
          <p:cNvPr id="6" name="Text Placeholder 2"/>
          <p:cNvSpPr txBox="1">
            <a:spLocks/>
          </p:cNvSpPr>
          <p:nvPr/>
        </p:nvSpPr>
        <p:spPr>
          <a:xfrm>
            <a:off x="533400" y="5410200"/>
            <a:ext cx="7772400" cy="533400"/>
          </a:xfrm>
          <a:prstGeom prst="rect">
            <a:avLst/>
          </a:prstGeom>
        </p:spPr>
        <p:txBody>
          <a:bodyPr vert="horz" lIns="45720" rIns="45720" anchor="t">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How do I apply for it?</a:t>
            </a:r>
          </a:p>
        </p:txBody>
      </p:sp>
      <p:sp>
        <p:nvSpPr>
          <p:cNvPr id="7" name="Text Placeholder 2"/>
          <p:cNvSpPr txBox="1">
            <a:spLocks/>
          </p:cNvSpPr>
          <p:nvPr/>
        </p:nvSpPr>
        <p:spPr>
          <a:xfrm>
            <a:off x="533400" y="4800600"/>
            <a:ext cx="7772400" cy="6096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 about multiple awards?</a:t>
            </a:r>
          </a:p>
        </p:txBody>
      </p:sp>
      <p:sp>
        <p:nvSpPr>
          <p:cNvPr id="8" name="Text Placeholder 2"/>
          <p:cNvSpPr txBox="1">
            <a:spLocks/>
          </p:cNvSpPr>
          <p:nvPr/>
        </p:nvSpPr>
        <p:spPr>
          <a:xfrm>
            <a:off x="533400" y="5943600"/>
            <a:ext cx="7772400" cy="533400"/>
          </a:xfrm>
          <a:prstGeom prst="rect">
            <a:avLst/>
          </a:prstGeom>
        </p:spPr>
        <p:txBody>
          <a:bodyPr vert="horz" lIns="45720" rIns="45720" anchor="t">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Chain of Approval</a:t>
            </a:r>
          </a:p>
        </p:txBody>
      </p:sp>
      <p:sp>
        <p:nvSpPr>
          <p:cNvPr id="9" name="Text Placeholder 2"/>
          <p:cNvSpPr txBox="1">
            <a:spLocks/>
          </p:cNvSpPr>
          <p:nvPr/>
        </p:nvSpPr>
        <p:spPr>
          <a:xfrm>
            <a:off x="533400" y="3733800"/>
            <a:ext cx="7772400" cy="6096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What counts?</a:t>
            </a:r>
          </a:p>
        </p:txBody>
      </p:sp>
      <p:sp>
        <p:nvSpPr>
          <p:cNvPr id="10" name="Footer Placeholder 9"/>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
                                            <p:txEl>
                                              <p:pRg st="0" end="0"/>
                                            </p:txEl>
                                          </p:spTgt>
                                        </p:tgtEl>
                                        <p:attrNameLst>
                                          <p:attrName>ppt_x</p:attrName>
                                          <p:attrName>ppt_y</p:attrName>
                                        </p:attrNameLst>
                                      </p:cBhvr>
                                    </p:animMotion>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000" decel="50000" fill="hold">
                                          <p:stCondLst>
                                            <p:cond delay="0"/>
                                          </p:stCondLst>
                                        </p:cTn>
                                        <p:tgtEl>
                                          <p:spTgt spid="5"/>
                                        </p:tgtEl>
                                        <p:attrNameLst>
                                          <p:attrName>ppt_x</p:attrName>
                                          <p:attrName>ppt_y</p:attrName>
                                        </p:attrNameLst>
                                      </p:cBhvr>
                                    </p:animMotion>
                                    <p:animEffect transition="in" filter="fade">
                                      <p:cBhvr>
                                        <p:cTn id="15" dur="2000"/>
                                        <p:tgtEl>
                                          <p:spTgt spid="5"/>
                                        </p:tgtEl>
                                      </p:cBhvr>
                                    </p:animEffect>
                                  </p:childTnLst>
                                </p:cTn>
                              </p:par>
                            </p:childTnLst>
                          </p:cTn>
                        </p:par>
                        <p:par>
                          <p:cTn id="16" fill="hold">
                            <p:stCondLst>
                              <p:cond delay="4000"/>
                            </p:stCondLst>
                            <p:childTnLst>
                              <p:par>
                                <p:cTn id="17" presetID="5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Scale>
                                      <p:cBhvr>
                                        <p:cTn id="19" dur="2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000" decel="50000" fill="hold">
                                          <p:stCondLst>
                                            <p:cond delay="0"/>
                                          </p:stCondLst>
                                        </p:cTn>
                                        <p:tgtEl>
                                          <p:spTgt spid="9"/>
                                        </p:tgtEl>
                                        <p:attrNameLst>
                                          <p:attrName>ppt_x</p:attrName>
                                          <p:attrName>ppt_y</p:attrName>
                                        </p:attrNameLst>
                                      </p:cBhvr>
                                    </p:animMotion>
                                    <p:animEffect transition="in" filter="fade">
                                      <p:cBhvr>
                                        <p:cTn id="21" dur="2000"/>
                                        <p:tgtEl>
                                          <p:spTgt spid="9"/>
                                        </p:tgtEl>
                                      </p:cBhvr>
                                    </p:animEffect>
                                  </p:childTnLst>
                                </p:cTn>
                              </p:par>
                            </p:childTnLst>
                          </p:cTn>
                        </p:par>
                        <p:par>
                          <p:cTn id="22" fill="hold">
                            <p:stCondLst>
                              <p:cond delay="6000"/>
                            </p:stCondLst>
                            <p:childTnLst>
                              <p:par>
                                <p:cTn id="23" presetID="5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Scale>
                                      <p:cBhvr>
                                        <p:cTn id="25"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2000" decel="50000" fill="hold">
                                          <p:stCondLst>
                                            <p:cond delay="0"/>
                                          </p:stCondLst>
                                        </p:cTn>
                                        <p:tgtEl>
                                          <p:spTgt spid="4"/>
                                        </p:tgtEl>
                                        <p:attrNameLst>
                                          <p:attrName>ppt_x</p:attrName>
                                          <p:attrName>ppt_y</p:attrName>
                                        </p:attrNameLst>
                                      </p:cBhvr>
                                    </p:animMotion>
                                    <p:animEffect transition="in" filter="fade">
                                      <p:cBhvr>
                                        <p:cTn id="27" dur="2000"/>
                                        <p:tgtEl>
                                          <p:spTgt spid="4"/>
                                        </p:tgtEl>
                                      </p:cBhvr>
                                    </p:animEffect>
                                  </p:childTnLst>
                                </p:cTn>
                              </p:par>
                            </p:childTnLst>
                          </p:cTn>
                        </p:par>
                        <p:par>
                          <p:cTn id="28" fill="hold">
                            <p:stCondLst>
                              <p:cond delay="8000"/>
                            </p:stCondLst>
                            <p:childTnLst>
                              <p:par>
                                <p:cTn id="29" presetID="5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Scale>
                                      <p:cBhvr>
                                        <p:cTn id="31"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2000" decel="50000" fill="hold">
                                          <p:stCondLst>
                                            <p:cond delay="0"/>
                                          </p:stCondLst>
                                        </p:cTn>
                                        <p:tgtEl>
                                          <p:spTgt spid="7"/>
                                        </p:tgtEl>
                                        <p:attrNameLst>
                                          <p:attrName>ppt_x</p:attrName>
                                          <p:attrName>ppt_y</p:attrName>
                                        </p:attrNameLst>
                                      </p:cBhvr>
                                    </p:animMotion>
                                    <p:animEffect transition="in" filter="fade">
                                      <p:cBhvr>
                                        <p:cTn id="33" dur="2000"/>
                                        <p:tgtEl>
                                          <p:spTgt spid="7"/>
                                        </p:tgtEl>
                                      </p:cBhvr>
                                    </p:animEffect>
                                  </p:childTnLst>
                                </p:cTn>
                              </p:par>
                            </p:childTnLst>
                          </p:cTn>
                        </p:par>
                        <p:par>
                          <p:cTn id="34" fill="hold">
                            <p:stCondLst>
                              <p:cond delay="10000"/>
                            </p:stCondLst>
                            <p:childTnLst>
                              <p:par>
                                <p:cTn id="35" presetID="52"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Scale>
                                      <p:cBhvr>
                                        <p:cTn id="37"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000" decel="50000" fill="hold">
                                          <p:stCondLst>
                                            <p:cond delay="0"/>
                                          </p:stCondLst>
                                        </p:cTn>
                                        <p:tgtEl>
                                          <p:spTgt spid="6"/>
                                        </p:tgtEl>
                                        <p:attrNameLst>
                                          <p:attrName>ppt_x</p:attrName>
                                          <p:attrName>ppt_y</p:attrName>
                                        </p:attrNameLst>
                                      </p:cBhvr>
                                    </p:animMotion>
                                    <p:animEffect transition="in" filter="fade">
                                      <p:cBhvr>
                                        <p:cTn id="39" dur="2000"/>
                                        <p:tgtEl>
                                          <p:spTgt spid="6"/>
                                        </p:tgtEl>
                                      </p:cBhvr>
                                    </p:animEffect>
                                  </p:childTnLst>
                                </p:cTn>
                              </p:par>
                            </p:childTnLst>
                          </p:cTn>
                        </p:par>
                        <p:par>
                          <p:cTn id="40" fill="hold">
                            <p:stCondLst>
                              <p:cond delay="12000"/>
                            </p:stCondLst>
                            <p:childTnLst>
                              <p:par>
                                <p:cTn id="41" presetID="5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Scale>
                                      <p:cBhvr>
                                        <p:cTn id="43" dur="2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000" decel="50000" fill="hold">
                                          <p:stCondLst>
                                            <p:cond delay="0"/>
                                          </p:stCondLst>
                                        </p:cTn>
                                        <p:tgtEl>
                                          <p:spTgt spid="8"/>
                                        </p:tgtEl>
                                        <p:attrNameLst>
                                          <p:attrName>ppt_x</p:attrName>
                                          <p:attrName>ppt_y</p:attrName>
                                        </p:attrNameLst>
                                      </p:cBhvr>
                                    </p:animMotion>
                                    <p:animEffect transition="in" filter="fade">
                                      <p:cBhvr>
                                        <p:cTn id="4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rmAutofit fontScale="90000"/>
          </a:bodyPr>
          <a:lstStyle/>
          <a:p>
            <a:r>
              <a:rPr lang="en-US" dirty="0" smtClean="0"/>
              <a:t>NACO Growth Award – Individual – </a:t>
            </a:r>
            <a:br>
              <a:rPr lang="en-US" dirty="0" smtClean="0"/>
            </a:br>
            <a:r>
              <a:rPr lang="en-US" dirty="0" smtClean="0"/>
              <a:t>What is it?</a:t>
            </a:r>
            <a:endParaRPr lang="en-US" dirty="0"/>
          </a:p>
        </p:txBody>
      </p:sp>
      <p:sp>
        <p:nvSpPr>
          <p:cNvPr id="3" name="Content Placeholder 2"/>
          <p:cNvSpPr>
            <a:spLocks noGrp="1"/>
          </p:cNvSpPr>
          <p:nvPr>
            <p:ph idx="1"/>
          </p:nvPr>
        </p:nvSpPr>
        <p:spPr>
          <a:xfrm>
            <a:off x="381000" y="2743200"/>
            <a:ext cx="8229600" cy="1752600"/>
          </a:xfrm>
        </p:spPr>
        <p:txBody>
          <a:bodyPr>
            <a:noAutofit/>
          </a:bodyPr>
          <a:lstStyle/>
          <a:p>
            <a:pPr>
              <a:buFont typeface="Wingdings" pitchFamily="2" charset="2"/>
              <a:buChar char="Ø"/>
            </a:pPr>
            <a:r>
              <a:rPr lang="en-US" sz="3200" dirty="0" smtClean="0"/>
              <a:t>The NACO Growth Award – Individual Award is awarded for recruiting five or more new Auxiliarists into the Auxiliary</a:t>
            </a:r>
            <a:endParaRPr lang="en-US" sz="3200" dirty="0"/>
          </a:p>
        </p:txBody>
      </p:sp>
      <p:sp>
        <p:nvSpPr>
          <p:cNvPr id="4" name="Content Placeholder 2"/>
          <p:cNvSpPr txBox="1">
            <a:spLocks/>
          </p:cNvSpPr>
          <p:nvPr/>
        </p:nvSpPr>
        <p:spPr>
          <a:xfrm>
            <a:off x="457200" y="4724400"/>
            <a:ext cx="8229600" cy="6096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 an annual award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57200" y="5562600"/>
            <a:ext cx="8229600" cy="11430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lang="en-US" sz="3200" noProof="0" dirty="0" smtClean="0"/>
              <a:t>It can only be awarded only once per calendar year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style.rotation</p:attrName>
                                        </p:attrNameLst>
                                      </p:cBhvr>
                                      <p:tavLst>
                                        <p:tav tm="0">
                                          <p:val>
                                            <p:fltVal val="720"/>
                                          </p:val>
                                        </p:tav>
                                        <p:tav tm="100000">
                                          <p:val>
                                            <p:fltVal val="0"/>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style.rotation</p:attrName>
                                        </p:attrNameLst>
                                      </p:cBhvr>
                                      <p:tavLst>
                                        <p:tav tm="0">
                                          <p:val>
                                            <p:fltVal val="720"/>
                                          </p:val>
                                        </p:tav>
                                        <p:tav tm="100000">
                                          <p:val>
                                            <p:fltVal val="0"/>
                                          </p:val>
                                        </p:tav>
                                      </p:tavLst>
                                    </p:anim>
                                    <p:anim calcmode="lin" valueType="num">
                                      <p:cBhvr>
                                        <p:cTn id="25" dur="2000" fill="hold"/>
                                        <p:tgtEl>
                                          <p:spTgt spid="5"/>
                                        </p:tgtEl>
                                        <p:attrNameLst>
                                          <p:attrName>ppt_h</p:attrName>
                                        </p:attrNameLst>
                                      </p:cBhvr>
                                      <p:tavLst>
                                        <p:tav tm="0">
                                          <p:val>
                                            <p:fltVal val="0"/>
                                          </p:val>
                                        </p:tav>
                                        <p:tav tm="100000">
                                          <p:val>
                                            <p:strVal val="#ppt_h"/>
                                          </p:val>
                                        </p:tav>
                                      </p:tavLst>
                                    </p:anim>
                                    <p:anim calcmode="lin" valueType="num">
                                      <p:cBhvr>
                                        <p:cTn id="26"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295400"/>
          </a:xfrm>
        </p:spPr>
        <p:txBody>
          <a:bodyPr>
            <a:normAutofit fontScale="90000"/>
          </a:bodyPr>
          <a:lstStyle/>
          <a:p>
            <a:r>
              <a:rPr lang="en-US" dirty="0" smtClean="0"/>
              <a:t>NACO Growth Award – Individual – Who is Eligible?</a:t>
            </a:r>
            <a:endParaRPr lang="en-US" dirty="0"/>
          </a:p>
        </p:txBody>
      </p:sp>
      <p:sp>
        <p:nvSpPr>
          <p:cNvPr id="3" name="Content Placeholder 2"/>
          <p:cNvSpPr>
            <a:spLocks noGrp="1"/>
          </p:cNvSpPr>
          <p:nvPr>
            <p:ph idx="1"/>
          </p:nvPr>
        </p:nvSpPr>
        <p:spPr>
          <a:xfrm>
            <a:off x="457200" y="3200400"/>
            <a:ext cx="8229600" cy="1524000"/>
          </a:xfrm>
        </p:spPr>
        <p:txBody>
          <a:bodyPr>
            <a:noAutofit/>
          </a:bodyPr>
          <a:lstStyle/>
          <a:p>
            <a:pPr>
              <a:buFont typeface="Wingdings" pitchFamily="2" charset="2"/>
              <a:buChar char="Ø"/>
            </a:pPr>
            <a:r>
              <a:rPr lang="en-US" sz="3200" dirty="0" smtClean="0"/>
              <a:t>Any BQ member (or above) who has recruited 5 or more members in one calendar year.</a:t>
            </a:r>
            <a:endParaRPr lang="en-US" sz="3200" dirty="0"/>
          </a:p>
        </p:txBody>
      </p:sp>
      <p:sp>
        <p:nvSpPr>
          <p:cNvPr id="4" name="Footer Placeholder 3"/>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295400"/>
          </a:xfrm>
        </p:spPr>
        <p:txBody>
          <a:bodyPr>
            <a:normAutofit fontScale="90000"/>
          </a:bodyPr>
          <a:lstStyle/>
          <a:p>
            <a:r>
              <a:rPr lang="en-US" dirty="0" smtClean="0"/>
              <a:t>NACO Growth Award – Individual – What Counts?</a:t>
            </a:r>
            <a:endParaRPr lang="en-US" dirty="0"/>
          </a:p>
        </p:txBody>
      </p:sp>
      <p:sp>
        <p:nvSpPr>
          <p:cNvPr id="4" name="Content Placeholder 2"/>
          <p:cNvSpPr txBox="1">
            <a:spLocks/>
          </p:cNvSpPr>
          <p:nvPr/>
        </p:nvSpPr>
        <p:spPr>
          <a:xfrm>
            <a:off x="457200" y="3276600"/>
            <a:ext cx="8229600" cy="15240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Recruited members must have</a:t>
            </a:r>
            <a:r>
              <a:rPr kumimoji="0" lang="en-US" sz="3200" b="0" i="0" u="none" strike="noStrike" kern="1200" cap="none" spc="0" normalizeH="0" noProof="0" dirty="0" smtClean="0">
                <a:ln>
                  <a:noFill/>
                </a:ln>
                <a:solidFill>
                  <a:schemeClr val="tx1"/>
                </a:solidFill>
                <a:effectLst/>
                <a:uLnTx/>
                <a:uFillTx/>
                <a:latin typeface="+mn-lt"/>
                <a:ea typeface="+mn-ea"/>
                <a:cs typeface="+mn-cs"/>
              </a:rPr>
              <a:t> completed the New Member Course and been assigned a member # by </a:t>
            </a:r>
            <a:r>
              <a:rPr kumimoji="0" lang="en-US" sz="3200" b="0" i="0" u="none" strike="noStrike" kern="1200" cap="none" spc="0" normalizeH="0" noProof="0" dirty="0" smtClean="0">
                <a:ln>
                  <a:noFill/>
                </a:ln>
                <a:solidFill>
                  <a:schemeClr val="tx1"/>
                </a:solidFill>
                <a:effectLst/>
                <a:uLnTx/>
                <a:uFillTx/>
                <a:latin typeface="+mn-lt"/>
                <a:ea typeface="+mn-ea"/>
                <a:cs typeface="+mn-cs"/>
              </a:rPr>
              <a:t>DIRAUX. AP status okay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57200" y="3276600"/>
            <a:ext cx="8229600" cy="11430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More than one member CAN recruit a new</a:t>
            </a:r>
            <a:r>
              <a:rPr kumimoji="0" lang="en-US" sz="3200" b="0" i="0" u="none" strike="noStrike" kern="1200" cap="none" spc="0" normalizeH="0" noProof="0" dirty="0" smtClean="0">
                <a:ln>
                  <a:noFill/>
                </a:ln>
                <a:solidFill>
                  <a:schemeClr val="tx1"/>
                </a:solidFill>
                <a:effectLst/>
                <a:uLnTx/>
                <a:uFillTx/>
                <a:latin typeface="+mn-lt"/>
                <a:ea typeface="+mn-ea"/>
                <a:cs typeface="+mn-cs"/>
              </a:rPr>
              <a:t> member.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7200" y="3276600"/>
            <a:ext cx="8229600" cy="11430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calendar</a:t>
            </a:r>
            <a:r>
              <a:rPr kumimoji="0" lang="en-US" sz="3200" b="0" i="0" u="none" strike="noStrike" kern="1200" cap="none" spc="0" normalizeH="0" noProof="0" dirty="0" smtClean="0">
                <a:ln>
                  <a:noFill/>
                </a:ln>
                <a:solidFill>
                  <a:schemeClr val="tx1"/>
                </a:solidFill>
                <a:effectLst/>
                <a:uLnTx/>
                <a:uFillTx/>
                <a:latin typeface="+mn-lt"/>
                <a:ea typeface="+mn-ea"/>
                <a:cs typeface="+mn-cs"/>
              </a:rPr>
              <a:t> year begins on January 1 and ends on December 31.</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6"/>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xit" presetSubtype="0" fill="hold" grpId="0" nodeType="clickEffect">
                                  <p:stCondLst>
                                    <p:cond delay="0"/>
                                  </p:stCondLst>
                                  <p:childTnLst>
                                    <p:anim calcmode="lin" valueType="num">
                                      <p:cBhvr>
                                        <p:cTn id="14" dur="1000"/>
                                        <p:tgtEl>
                                          <p:spTgt spid="4"/>
                                        </p:tgtEl>
                                        <p:attrNameLst>
                                          <p:attrName>ppt_w</p:attrName>
                                        </p:attrNameLst>
                                      </p:cBhvr>
                                      <p:tavLst>
                                        <p:tav tm="0">
                                          <p:val>
                                            <p:strVal val="ppt_w"/>
                                          </p:val>
                                        </p:tav>
                                        <p:tav tm="100000">
                                          <p:val>
                                            <p:fltVal val="0"/>
                                          </p:val>
                                        </p:tav>
                                      </p:tavLst>
                                    </p:anim>
                                    <p:anim calcmode="lin" valueType="num">
                                      <p:cBhvr>
                                        <p:cTn id="15" dur="1000"/>
                                        <p:tgtEl>
                                          <p:spTgt spid="4"/>
                                        </p:tgtEl>
                                        <p:attrNameLst>
                                          <p:attrName>ppt_h</p:attrName>
                                        </p:attrNameLst>
                                      </p:cBhvr>
                                      <p:tavLst>
                                        <p:tav tm="0">
                                          <p:val>
                                            <p:strVal val="ppt_h"/>
                                          </p:val>
                                        </p:tav>
                                        <p:tav tm="100000">
                                          <p:val>
                                            <p:fltVal val="0"/>
                                          </p:val>
                                        </p:tav>
                                      </p:tavLst>
                                    </p:anim>
                                    <p:anim calcmode="lin" valueType="num">
                                      <p:cBhvr>
                                        <p:cTn id="16" dur="1000"/>
                                        <p:tgtEl>
                                          <p:spTgt spid="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 dur="1000"/>
                                        <p:tgtEl>
                                          <p:spTgt spid="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 dur="1" fill="hold">
                                          <p:stCondLst>
                                            <p:cond delay="999"/>
                                          </p:stCondLst>
                                        </p:cTn>
                                        <p:tgtEl>
                                          <p:spTgt spid="4"/>
                                        </p:tgtEl>
                                        <p:attrNameLst>
                                          <p:attrName>style.visibility</p:attrName>
                                        </p:attrNameLst>
                                      </p:cBhvr>
                                      <p:to>
                                        <p:strVal val="hidden"/>
                                      </p:to>
                                    </p:set>
                                  </p:childTnLst>
                                </p:cTn>
                              </p:par>
                            </p:childTnLst>
                          </p:cTn>
                        </p:par>
                        <p:par>
                          <p:cTn id="19" fill="hold">
                            <p:stCondLst>
                              <p:cond delay="1000"/>
                            </p:stCondLst>
                            <p:childTnLst>
                              <p:par>
                                <p:cTn id="20" presetID="15" presetClass="entr" presetSubtype="0" fill="hold" grpId="1"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xit" presetSubtype="0" fill="hold" grpId="0" nodeType="clickEffect">
                                  <p:stCondLst>
                                    <p:cond delay="0"/>
                                  </p:stCondLst>
                                  <p:childTnLst>
                                    <p:anim calcmode="lin" valueType="num">
                                      <p:cBhvr>
                                        <p:cTn id="29" dur="1000"/>
                                        <p:tgtEl>
                                          <p:spTgt spid="6"/>
                                        </p:tgtEl>
                                        <p:attrNameLst>
                                          <p:attrName>ppt_w</p:attrName>
                                        </p:attrNameLst>
                                      </p:cBhvr>
                                      <p:tavLst>
                                        <p:tav tm="0">
                                          <p:val>
                                            <p:strVal val="ppt_w"/>
                                          </p:val>
                                        </p:tav>
                                        <p:tav tm="100000">
                                          <p:val>
                                            <p:fltVal val="0"/>
                                          </p:val>
                                        </p:tav>
                                      </p:tavLst>
                                    </p:anim>
                                    <p:anim calcmode="lin" valueType="num">
                                      <p:cBhvr>
                                        <p:cTn id="30" dur="1000"/>
                                        <p:tgtEl>
                                          <p:spTgt spid="6"/>
                                        </p:tgtEl>
                                        <p:attrNameLst>
                                          <p:attrName>ppt_h</p:attrName>
                                        </p:attrNameLst>
                                      </p:cBhvr>
                                      <p:tavLst>
                                        <p:tav tm="0">
                                          <p:val>
                                            <p:strVal val="ppt_h"/>
                                          </p:val>
                                        </p:tav>
                                        <p:tav tm="100000">
                                          <p:val>
                                            <p:fltVal val="0"/>
                                          </p:val>
                                        </p:tav>
                                      </p:tavLst>
                                    </p:anim>
                                    <p:anim calcmode="lin" valueType="num">
                                      <p:cBhvr>
                                        <p:cTn id="31" dur="1000"/>
                                        <p:tgtEl>
                                          <p:spTgt spid="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2" dur="1000"/>
                                        <p:tgtEl>
                                          <p:spTgt spid="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3" dur="1" fill="hold">
                                          <p:stCondLst>
                                            <p:cond delay="999"/>
                                          </p:stCondLst>
                                        </p:cTn>
                                        <p:tgtEl>
                                          <p:spTgt spid="6"/>
                                        </p:tgtEl>
                                        <p:attrNameLst>
                                          <p:attrName>style.visibility</p:attrName>
                                        </p:attrNameLst>
                                      </p:cBhvr>
                                      <p:to>
                                        <p:strVal val="hidden"/>
                                      </p:to>
                                    </p:set>
                                  </p:childTnLst>
                                </p:cTn>
                              </p:par>
                            </p:childTnLst>
                          </p:cTn>
                        </p:par>
                        <p:par>
                          <p:cTn id="34" fill="hold">
                            <p:stCondLst>
                              <p:cond delay="1000"/>
                            </p:stCondLst>
                            <p:childTnLst>
                              <p:par>
                                <p:cTn id="35" presetID="15"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458200" cy="1295400"/>
          </a:xfrm>
        </p:spPr>
        <p:txBody>
          <a:bodyPr>
            <a:normAutofit fontScale="90000"/>
          </a:bodyPr>
          <a:lstStyle/>
          <a:p>
            <a:r>
              <a:rPr lang="en-US" dirty="0" smtClean="0"/>
              <a:t>NACO Growth Award – Individual – What Do I Get if I Earn it?</a:t>
            </a:r>
            <a:endParaRPr lang="en-US" dirty="0"/>
          </a:p>
        </p:txBody>
      </p:sp>
      <p:sp>
        <p:nvSpPr>
          <p:cNvPr id="3" name="Content Placeholder 2"/>
          <p:cNvSpPr>
            <a:spLocks noGrp="1"/>
          </p:cNvSpPr>
          <p:nvPr>
            <p:ph idx="1"/>
          </p:nvPr>
        </p:nvSpPr>
        <p:spPr>
          <a:xfrm>
            <a:off x="457200" y="2895600"/>
            <a:ext cx="8229600" cy="1066800"/>
          </a:xfrm>
        </p:spPr>
        <p:txBody>
          <a:bodyPr>
            <a:noAutofit/>
          </a:bodyPr>
          <a:lstStyle/>
          <a:p>
            <a:pPr>
              <a:buFont typeface="Wingdings" pitchFamily="2" charset="2"/>
              <a:buChar char="Ø"/>
            </a:pPr>
            <a:r>
              <a:rPr lang="en-US" sz="3200" dirty="0" smtClean="0"/>
              <a:t>The NACO Growth Award – Individual is a certificate of recognition.</a:t>
            </a:r>
            <a:endParaRPr lang="en-US" sz="3200" dirty="0"/>
          </a:p>
        </p:txBody>
      </p:sp>
      <p:sp>
        <p:nvSpPr>
          <p:cNvPr id="6" name="Content Placeholder 2"/>
          <p:cNvSpPr txBox="1">
            <a:spLocks/>
          </p:cNvSpPr>
          <p:nvPr/>
        </p:nvSpPr>
        <p:spPr>
          <a:xfrm>
            <a:off x="457200" y="4191000"/>
            <a:ext cx="8229600" cy="10668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lang="en-US" sz="3200" dirty="0" smtClean="0"/>
              <a:t>Certificate indicates # of members recruited in that award year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57200" y="5486400"/>
            <a:ext cx="8229600" cy="6096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lang="en-US" sz="3200" dirty="0" smtClean="0"/>
              <a:t>Certificate is signed by NACO</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6"/>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anim calcmode="lin" valueType="num">
                                      <p:cBhvr>
                                        <p:cTn id="16" dur="20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2000"/>
                                        <p:tgtEl>
                                          <p:spTgt spid="8">
                                            <p:txEl>
                                              <p:pRg st="0" end="0"/>
                                            </p:txEl>
                                          </p:spTgt>
                                        </p:tgtEl>
                                      </p:cBhvr>
                                    </p:animEffect>
                                    <p:anim calcmode="lin" valueType="num">
                                      <p:cBhvr>
                                        <p:cTn id="24" dur="2000" fill="hold"/>
                                        <p:tgtEl>
                                          <p:spTgt spid="8">
                                            <p:txEl>
                                              <p:pRg st="0" end="0"/>
                                            </p:txEl>
                                          </p:spTgt>
                                        </p:tgtEl>
                                        <p:attrNameLst>
                                          <p:attrName>style.rotation</p:attrName>
                                        </p:attrNameLst>
                                      </p:cBhvr>
                                      <p:tavLst>
                                        <p:tav tm="0">
                                          <p:val>
                                            <p:fltVal val="720"/>
                                          </p:val>
                                        </p:tav>
                                        <p:tav tm="100000">
                                          <p:val>
                                            <p:fltVal val="0"/>
                                          </p:val>
                                        </p:tav>
                                      </p:tavLst>
                                    </p:anim>
                                    <p:anim calcmode="lin" valueType="num">
                                      <p:cBhvr>
                                        <p:cTn id="25"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6" dur="2000" fill="hold"/>
                                        <p:tgtEl>
                                          <p:spTgt spid="8">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534400" cy="1295400"/>
          </a:xfrm>
        </p:spPr>
        <p:txBody>
          <a:bodyPr>
            <a:noAutofit/>
          </a:bodyPr>
          <a:lstStyle/>
          <a:p>
            <a:r>
              <a:rPr lang="en-US" sz="4500" dirty="0" smtClean="0"/>
              <a:t>NACO Growth Award – Individual – What About Multiple Awards?</a:t>
            </a:r>
            <a:endParaRPr lang="en-US" sz="4500" dirty="0"/>
          </a:p>
        </p:txBody>
      </p:sp>
      <p:sp>
        <p:nvSpPr>
          <p:cNvPr id="3" name="Content Placeholder 2"/>
          <p:cNvSpPr>
            <a:spLocks noGrp="1"/>
          </p:cNvSpPr>
          <p:nvPr>
            <p:ph idx="1"/>
          </p:nvPr>
        </p:nvSpPr>
        <p:spPr>
          <a:xfrm>
            <a:off x="457200" y="3352800"/>
            <a:ext cx="8229600" cy="1524000"/>
          </a:xfrm>
        </p:spPr>
        <p:txBody>
          <a:bodyPr>
            <a:noAutofit/>
          </a:bodyPr>
          <a:lstStyle/>
          <a:p>
            <a:pPr>
              <a:buFont typeface="Wingdings" pitchFamily="2" charset="2"/>
              <a:buChar char="Ø"/>
            </a:pPr>
            <a:r>
              <a:rPr lang="en-US" sz="3200" dirty="0" smtClean="0"/>
              <a:t>Multiple awards for subsequent years are issued a new certificate with total recruited members from that award year</a:t>
            </a:r>
            <a:endParaRPr lang="en-US" sz="3200" dirty="0"/>
          </a:p>
        </p:txBody>
      </p:sp>
      <p:sp>
        <p:nvSpPr>
          <p:cNvPr id="4" name="Footer Placeholder 3"/>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2312"/>
            <a:ext cx="8153400" cy="1237488"/>
          </a:xfrm>
        </p:spPr>
        <p:txBody>
          <a:bodyPr>
            <a:normAutofit fontScale="90000"/>
          </a:bodyPr>
          <a:lstStyle/>
          <a:p>
            <a:r>
              <a:rPr lang="en-US" dirty="0" smtClean="0"/>
              <a:t>NACO Growth Award – Individual – How Do I Apply For It?</a:t>
            </a:r>
            <a:endParaRPr lang="en-US" dirty="0"/>
          </a:p>
        </p:txBody>
      </p:sp>
      <p:sp>
        <p:nvSpPr>
          <p:cNvPr id="3" name="Content Placeholder 2"/>
          <p:cNvSpPr>
            <a:spLocks noGrp="1"/>
          </p:cNvSpPr>
          <p:nvPr>
            <p:ph idx="1"/>
          </p:nvPr>
        </p:nvSpPr>
        <p:spPr>
          <a:xfrm>
            <a:off x="457200" y="2590800"/>
            <a:ext cx="8229600" cy="914400"/>
          </a:xfrm>
        </p:spPr>
        <p:txBody>
          <a:bodyPr>
            <a:noAutofit/>
          </a:bodyPr>
          <a:lstStyle/>
          <a:p>
            <a:pPr>
              <a:buFont typeface="Wingdings" pitchFamily="2" charset="2"/>
              <a:buChar char="Ø"/>
            </a:pPr>
            <a:r>
              <a:rPr lang="en-US" sz="2400" b="1" dirty="0" smtClean="0"/>
              <a:t>Submission Deadline No later than 30 June for the previous calendar year.</a:t>
            </a:r>
            <a:endParaRPr lang="en-US" sz="2400" dirty="0" smtClean="0"/>
          </a:p>
        </p:txBody>
      </p:sp>
      <p:sp>
        <p:nvSpPr>
          <p:cNvPr id="4" name="Content Placeholder 2"/>
          <p:cNvSpPr txBox="1">
            <a:spLocks/>
          </p:cNvSpPr>
          <p:nvPr/>
        </p:nvSpPr>
        <p:spPr>
          <a:xfrm>
            <a:off x="457200" y="3581400"/>
            <a:ext cx="8229600" cy="838200"/>
          </a:xfrm>
          <a:prstGeom prst="rect">
            <a:avLst/>
          </a:prstGeom>
        </p:spPr>
        <p:txBody>
          <a:bodyPr vert="horz">
            <a:noAutofit/>
          </a:bodyPr>
          <a:lstStyle/>
          <a:p>
            <a:pPr marL="274320" lvl="0" indent="-274320">
              <a:spcBef>
                <a:spcPct val="20000"/>
              </a:spcBef>
              <a:buClr>
                <a:schemeClr val="accent3"/>
              </a:buClr>
              <a:buSzPct val="95000"/>
              <a:buFont typeface="Wingdings" pitchFamily="2" charset="2"/>
              <a:buChar char="Ø"/>
            </a:pPr>
            <a:r>
              <a:rPr lang="en-US" sz="2400" dirty="0" smtClean="0"/>
              <a:t>The Recruiting Member sends the form to the BC-HRN as listed on the form, email or us postal mail to be verified</a:t>
            </a:r>
          </a:p>
          <a:p>
            <a:pPr lvl="0">
              <a:spcBef>
                <a:spcPct val="20000"/>
              </a:spcBef>
              <a:buClr>
                <a:schemeClr val="accent3"/>
              </a:buClr>
              <a:buSzPct val="95000"/>
            </a:pPr>
            <a:endParaRPr lang="en-US" sz="2400" dirty="0" smtClean="0"/>
          </a:p>
          <a:p>
            <a:pPr marL="274320" lvl="0" indent="-274320">
              <a:spcBef>
                <a:spcPct val="20000"/>
              </a:spcBef>
              <a:buClr>
                <a:schemeClr val="accent3"/>
              </a:buClr>
              <a:buSzPct val="95000"/>
              <a:buFont typeface="Wingdings" pitchFamily="2" charset="2"/>
              <a:buChar char="Ø"/>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57200" y="5562600"/>
            <a:ext cx="8229600" cy="838200"/>
          </a:xfrm>
          <a:prstGeom prst="rect">
            <a:avLst/>
          </a:prstGeom>
        </p:spPr>
        <p:txBody>
          <a:bodyPr vert="horz">
            <a:noAutofit/>
          </a:bodyPr>
          <a:lstStyle/>
          <a:p>
            <a:pPr marL="274320" lvl="0" indent="-274320">
              <a:spcBef>
                <a:spcPct val="20000"/>
              </a:spcBef>
              <a:buClr>
                <a:schemeClr val="accent3"/>
              </a:buClr>
              <a:buSzPct val="95000"/>
              <a:buFont typeface="Wingdings" pitchFamily="2" charset="2"/>
              <a:buChar char="Ø"/>
            </a:pPr>
            <a:r>
              <a:rPr lang="en-US" sz="2400" dirty="0" smtClean="0"/>
              <a:t>All information requested must be printed clearly on the application.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4572000"/>
            <a:ext cx="8229600" cy="838200"/>
          </a:xfrm>
          <a:prstGeom prst="rect">
            <a:avLst/>
          </a:prstGeom>
        </p:spPr>
        <p:txBody>
          <a:bodyPr vert="horz">
            <a:noAutofit/>
          </a:bodyPr>
          <a:lstStyle/>
          <a:p>
            <a:pPr marL="274320" lvl="0" indent="-274320">
              <a:spcBef>
                <a:spcPct val="20000"/>
              </a:spcBef>
              <a:buClr>
                <a:schemeClr val="accent3"/>
              </a:buClr>
              <a:buSzPct val="95000"/>
              <a:buFont typeface="Wingdings" pitchFamily="2" charset="2"/>
              <a:buChar char="Ø"/>
            </a:pPr>
            <a:r>
              <a:rPr lang="en-US" sz="2400" dirty="0" smtClean="0"/>
              <a:t>The current National Form is NMGA-I and can be found on the National Forms Website.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1051489"/>
              </p:ext>
            </p:extLst>
          </p:nvPr>
        </p:nvGraphicFramePr>
        <p:xfrm>
          <a:off x="-457200" y="1981200"/>
          <a:ext cx="9220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09600" y="743712"/>
            <a:ext cx="8001000" cy="1237488"/>
          </a:xfrm>
        </p:spPr>
        <p:txBody>
          <a:bodyPr>
            <a:noAutofit/>
          </a:bodyPr>
          <a:lstStyle/>
          <a:p>
            <a:r>
              <a:rPr lang="en-US" sz="4000" dirty="0" smtClean="0"/>
              <a:t>NACO Growth Award – Individual – Chain of Approval</a:t>
            </a:r>
            <a:endParaRPr lang="en-US" sz="4000" dirty="0"/>
          </a:p>
        </p:txBody>
      </p:sp>
      <p:sp>
        <p:nvSpPr>
          <p:cNvPr id="4" name="Footer Placeholder 3"/>
          <p:cNvSpPr>
            <a:spLocks noGrp="1"/>
          </p:cNvSpPr>
          <p:nvPr>
            <p:ph type="ftr" sz="quarter" idx="11"/>
          </p:nvPr>
        </p:nvSpPr>
        <p:spPr/>
        <p:txBody>
          <a:bodyPr/>
          <a:lstStyle/>
          <a:p>
            <a:r>
              <a:rPr lang="en-US" dirty="0" smtClean="0"/>
              <a:t>National Human Resource Department</a:t>
            </a:r>
            <a:endParaRPr lang="en-US" dirty="0"/>
          </a:p>
        </p:txBody>
      </p:sp>
    </p:spTree>
    <p:extLst>
      <p:ext uri="{BB962C8B-B14F-4D97-AF65-F5344CB8AC3E}">
        <p14:creationId xmlns:p14="http://schemas.microsoft.com/office/powerpoint/2010/main" val="236326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graphicEl>
                                              <a:dgm id="{DAA891AC-D9F6-4F65-B961-263F93C3C48E}"/>
                                            </p:graphicEl>
                                          </p:spTgt>
                                        </p:tgtEl>
                                        <p:attrNameLst>
                                          <p:attrName>style.visibility</p:attrName>
                                        </p:attrNameLst>
                                      </p:cBhvr>
                                      <p:to>
                                        <p:strVal val="visible"/>
                                      </p:to>
                                    </p:set>
                                    <p:animEffect transition="in" filter="blinds(horizontal)">
                                      <p:cBhvr>
                                        <p:cTn id="7" dur="500"/>
                                        <p:tgtEl>
                                          <p:spTgt spid="7">
                                            <p:graphicEl>
                                              <a:dgm id="{DAA891AC-D9F6-4F65-B961-263F93C3C48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graphicEl>
                                              <a:dgm id="{A372FF33-3FD9-459D-AA43-0D9AD232E009}"/>
                                            </p:graphicEl>
                                          </p:spTgt>
                                        </p:tgtEl>
                                        <p:attrNameLst>
                                          <p:attrName>style.visibility</p:attrName>
                                        </p:attrNameLst>
                                      </p:cBhvr>
                                      <p:to>
                                        <p:strVal val="visible"/>
                                      </p:to>
                                    </p:set>
                                    <p:animEffect transition="in" filter="blinds(horizontal)">
                                      <p:cBhvr>
                                        <p:cTn id="12" dur="500"/>
                                        <p:tgtEl>
                                          <p:spTgt spid="7">
                                            <p:graphicEl>
                                              <a:dgm id="{A372FF33-3FD9-459D-AA43-0D9AD232E009}"/>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graphicEl>
                                              <a:dgm id="{D106F032-85C6-4065-9A4F-A36FC35064FB}"/>
                                            </p:graphicEl>
                                          </p:spTgt>
                                        </p:tgtEl>
                                        <p:attrNameLst>
                                          <p:attrName>style.visibility</p:attrName>
                                        </p:attrNameLst>
                                      </p:cBhvr>
                                      <p:to>
                                        <p:strVal val="visible"/>
                                      </p:to>
                                    </p:set>
                                    <p:animEffect transition="in" filter="blinds(horizontal)">
                                      <p:cBhvr>
                                        <p:cTn id="15" dur="500"/>
                                        <p:tgtEl>
                                          <p:spTgt spid="7">
                                            <p:graphicEl>
                                              <a:dgm id="{D106F032-85C6-4065-9A4F-A36FC35064F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graphicEl>
                                              <a:dgm id="{E16F77DF-A325-4903-9010-834D43A9D367}"/>
                                            </p:graphicEl>
                                          </p:spTgt>
                                        </p:tgtEl>
                                        <p:attrNameLst>
                                          <p:attrName>style.visibility</p:attrName>
                                        </p:attrNameLst>
                                      </p:cBhvr>
                                      <p:to>
                                        <p:strVal val="visible"/>
                                      </p:to>
                                    </p:set>
                                    <p:animEffect transition="in" filter="blinds(horizontal)">
                                      <p:cBhvr>
                                        <p:cTn id="20" dur="500"/>
                                        <p:tgtEl>
                                          <p:spTgt spid="7">
                                            <p:graphicEl>
                                              <a:dgm id="{E16F77DF-A325-4903-9010-834D43A9D367}"/>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graphicEl>
                                              <a:dgm id="{1ED295C7-A828-4C45-887D-4AB455C7558F}"/>
                                            </p:graphicEl>
                                          </p:spTgt>
                                        </p:tgtEl>
                                        <p:attrNameLst>
                                          <p:attrName>style.visibility</p:attrName>
                                        </p:attrNameLst>
                                      </p:cBhvr>
                                      <p:to>
                                        <p:strVal val="visible"/>
                                      </p:to>
                                    </p:set>
                                    <p:animEffect transition="in" filter="blinds(horizontal)">
                                      <p:cBhvr>
                                        <p:cTn id="23" dur="500"/>
                                        <p:tgtEl>
                                          <p:spTgt spid="7">
                                            <p:graphicEl>
                                              <a:dgm id="{1ED295C7-A828-4C45-887D-4AB455C7558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graphicEl>
                                              <a:dgm id="{0E9633F4-0995-4FCF-99C1-918EDE01B945}"/>
                                            </p:graphicEl>
                                          </p:spTgt>
                                        </p:tgtEl>
                                        <p:attrNameLst>
                                          <p:attrName>style.visibility</p:attrName>
                                        </p:attrNameLst>
                                      </p:cBhvr>
                                      <p:to>
                                        <p:strVal val="visible"/>
                                      </p:to>
                                    </p:set>
                                    <p:animEffect transition="in" filter="blinds(horizontal)">
                                      <p:cBhvr>
                                        <p:cTn id="28" dur="500"/>
                                        <p:tgtEl>
                                          <p:spTgt spid="7">
                                            <p:graphicEl>
                                              <a:dgm id="{0E9633F4-0995-4FCF-99C1-918EDE01B945}"/>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
                                            <p:graphicEl>
                                              <a:dgm id="{D9B87E44-BBDA-403E-8F55-8D93DDF21AFC}"/>
                                            </p:graphicEl>
                                          </p:spTgt>
                                        </p:tgtEl>
                                        <p:attrNameLst>
                                          <p:attrName>style.visibility</p:attrName>
                                        </p:attrNameLst>
                                      </p:cBhvr>
                                      <p:to>
                                        <p:strVal val="visible"/>
                                      </p:to>
                                    </p:set>
                                    <p:animEffect transition="in" filter="blinds(horizontal)">
                                      <p:cBhvr>
                                        <p:cTn id="31" dur="500"/>
                                        <p:tgtEl>
                                          <p:spTgt spid="7">
                                            <p:graphicEl>
                                              <a:dgm id="{D9B87E44-BBDA-403E-8F55-8D93DDF21AF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
                                            <p:graphicEl>
                                              <a:dgm id="{BB809AD3-10CE-4629-88C6-E78709C10FBE}"/>
                                            </p:graphicEl>
                                          </p:spTgt>
                                        </p:tgtEl>
                                        <p:attrNameLst>
                                          <p:attrName>style.visibility</p:attrName>
                                        </p:attrNameLst>
                                      </p:cBhvr>
                                      <p:to>
                                        <p:strVal val="visible"/>
                                      </p:to>
                                    </p:set>
                                    <p:animEffect transition="in" filter="blinds(horizontal)">
                                      <p:cBhvr>
                                        <p:cTn id="36" dur="500"/>
                                        <p:tgtEl>
                                          <p:spTgt spid="7">
                                            <p:graphicEl>
                                              <a:dgm id="{BB809AD3-10CE-4629-88C6-E78709C10FBE}"/>
                                            </p:graphic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
                                            <p:graphicEl>
                                              <a:dgm id="{33B2E68B-0A6C-4A2F-B773-525A313E7A83}"/>
                                            </p:graphicEl>
                                          </p:spTgt>
                                        </p:tgtEl>
                                        <p:attrNameLst>
                                          <p:attrName>style.visibility</p:attrName>
                                        </p:attrNameLst>
                                      </p:cBhvr>
                                      <p:to>
                                        <p:strVal val="visible"/>
                                      </p:to>
                                    </p:set>
                                    <p:animEffect transition="in" filter="blinds(horizontal)">
                                      <p:cBhvr>
                                        <p:cTn id="39" dur="500"/>
                                        <p:tgtEl>
                                          <p:spTgt spid="7">
                                            <p:graphicEl>
                                              <a:dgm id="{33B2E68B-0A6C-4A2F-B773-525A313E7A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NACO Growth Award - Flotilla</a:t>
            </a:r>
            <a:endParaRPr lang="en-US" dirty="0"/>
          </a:p>
        </p:txBody>
      </p:sp>
      <p:sp>
        <p:nvSpPr>
          <p:cNvPr id="3" name="Text Placeholder 2"/>
          <p:cNvSpPr>
            <a:spLocks noGrp="1"/>
          </p:cNvSpPr>
          <p:nvPr>
            <p:ph type="body" idx="1"/>
          </p:nvPr>
        </p:nvSpPr>
        <p:spPr>
          <a:xfrm>
            <a:off x="533400" y="2667000"/>
            <a:ext cx="7772400" cy="609600"/>
          </a:xfrm>
        </p:spPr>
        <p:txBody>
          <a:bodyPr>
            <a:normAutofit/>
          </a:bodyPr>
          <a:lstStyle/>
          <a:p>
            <a:pPr>
              <a:buFont typeface="Wingdings" pitchFamily="2" charset="2"/>
              <a:buChar char="Ø"/>
            </a:pPr>
            <a:r>
              <a:rPr lang="en-US" sz="3200" dirty="0" smtClean="0"/>
              <a:t>  What is it?</a:t>
            </a:r>
          </a:p>
        </p:txBody>
      </p:sp>
      <p:sp>
        <p:nvSpPr>
          <p:cNvPr id="4" name="Text Placeholder 2"/>
          <p:cNvSpPr txBox="1">
            <a:spLocks/>
          </p:cNvSpPr>
          <p:nvPr/>
        </p:nvSpPr>
        <p:spPr>
          <a:xfrm>
            <a:off x="533400" y="4267200"/>
            <a:ext cx="7772400" cy="6096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 does a Flotilla get for earning it?</a:t>
            </a:r>
          </a:p>
        </p:txBody>
      </p:sp>
      <p:sp>
        <p:nvSpPr>
          <p:cNvPr id="5" name="Text Placeholder 2"/>
          <p:cNvSpPr txBox="1">
            <a:spLocks/>
          </p:cNvSpPr>
          <p:nvPr/>
        </p:nvSpPr>
        <p:spPr>
          <a:xfrm>
            <a:off x="533400" y="3200400"/>
            <a:ext cx="7772400" cy="6096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Who is eligible?</a:t>
            </a:r>
          </a:p>
        </p:txBody>
      </p:sp>
      <p:sp>
        <p:nvSpPr>
          <p:cNvPr id="6" name="Text Placeholder 2"/>
          <p:cNvSpPr txBox="1">
            <a:spLocks/>
          </p:cNvSpPr>
          <p:nvPr/>
        </p:nvSpPr>
        <p:spPr>
          <a:xfrm>
            <a:off x="533400" y="5410200"/>
            <a:ext cx="7772400" cy="533400"/>
          </a:xfrm>
          <a:prstGeom prst="rect">
            <a:avLst/>
          </a:prstGeom>
        </p:spPr>
        <p:txBody>
          <a:bodyPr vert="horz" lIns="45720" rIns="45720" anchor="t">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How does a Flotilla apply?</a:t>
            </a:r>
          </a:p>
        </p:txBody>
      </p:sp>
      <p:sp>
        <p:nvSpPr>
          <p:cNvPr id="7" name="Text Placeholder 2"/>
          <p:cNvSpPr txBox="1">
            <a:spLocks/>
          </p:cNvSpPr>
          <p:nvPr/>
        </p:nvSpPr>
        <p:spPr>
          <a:xfrm>
            <a:off x="533400" y="4800600"/>
            <a:ext cx="7772400" cy="6096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 about multiple awards?</a:t>
            </a:r>
          </a:p>
        </p:txBody>
      </p:sp>
      <p:sp>
        <p:nvSpPr>
          <p:cNvPr id="8" name="Text Placeholder 2"/>
          <p:cNvSpPr txBox="1">
            <a:spLocks/>
          </p:cNvSpPr>
          <p:nvPr/>
        </p:nvSpPr>
        <p:spPr>
          <a:xfrm>
            <a:off x="533400" y="5943600"/>
            <a:ext cx="7772400" cy="533400"/>
          </a:xfrm>
          <a:prstGeom prst="rect">
            <a:avLst/>
          </a:prstGeom>
        </p:spPr>
        <p:txBody>
          <a:bodyPr vert="horz" lIns="45720" rIns="45720" anchor="t">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Chain of Approval</a:t>
            </a:r>
          </a:p>
        </p:txBody>
      </p:sp>
      <p:sp>
        <p:nvSpPr>
          <p:cNvPr id="9" name="Text Placeholder 2"/>
          <p:cNvSpPr txBox="1">
            <a:spLocks/>
          </p:cNvSpPr>
          <p:nvPr/>
        </p:nvSpPr>
        <p:spPr>
          <a:xfrm>
            <a:off x="533400" y="3733800"/>
            <a:ext cx="7772400" cy="6096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What counts?</a:t>
            </a:r>
          </a:p>
        </p:txBody>
      </p:sp>
      <p:sp>
        <p:nvSpPr>
          <p:cNvPr id="10" name="Footer Placeholder 9"/>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
                                            <p:txEl>
                                              <p:pRg st="0" end="0"/>
                                            </p:txEl>
                                          </p:spTgt>
                                        </p:tgtEl>
                                        <p:attrNameLst>
                                          <p:attrName>ppt_x</p:attrName>
                                          <p:attrName>ppt_y</p:attrName>
                                        </p:attrNameLst>
                                      </p:cBhvr>
                                    </p:animMotion>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000" decel="50000" fill="hold">
                                          <p:stCondLst>
                                            <p:cond delay="0"/>
                                          </p:stCondLst>
                                        </p:cTn>
                                        <p:tgtEl>
                                          <p:spTgt spid="5"/>
                                        </p:tgtEl>
                                        <p:attrNameLst>
                                          <p:attrName>ppt_x</p:attrName>
                                          <p:attrName>ppt_y</p:attrName>
                                        </p:attrNameLst>
                                      </p:cBhvr>
                                    </p:animMotion>
                                    <p:animEffect transition="in" filter="fade">
                                      <p:cBhvr>
                                        <p:cTn id="15" dur="2000"/>
                                        <p:tgtEl>
                                          <p:spTgt spid="5"/>
                                        </p:tgtEl>
                                      </p:cBhvr>
                                    </p:animEffect>
                                  </p:childTnLst>
                                </p:cTn>
                              </p:par>
                            </p:childTnLst>
                          </p:cTn>
                        </p:par>
                        <p:par>
                          <p:cTn id="16" fill="hold">
                            <p:stCondLst>
                              <p:cond delay="4000"/>
                            </p:stCondLst>
                            <p:childTnLst>
                              <p:par>
                                <p:cTn id="17" presetID="5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Scale>
                                      <p:cBhvr>
                                        <p:cTn id="19" dur="2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000" decel="50000" fill="hold">
                                          <p:stCondLst>
                                            <p:cond delay="0"/>
                                          </p:stCondLst>
                                        </p:cTn>
                                        <p:tgtEl>
                                          <p:spTgt spid="9"/>
                                        </p:tgtEl>
                                        <p:attrNameLst>
                                          <p:attrName>ppt_x</p:attrName>
                                          <p:attrName>ppt_y</p:attrName>
                                        </p:attrNameLst>
                                      </p:cBhvr>
                                    </p:animMotion>
                                    <p:animEffect transition="in" filter="fade">
                                      <p:cBhvr>
                                        <p:cTn id="21" dur="2000"/>
                                        <p:tgtEl>
                                          <p:spTgt spid="9"/>
                                        </p:tgtEl>
                                      </p:cBhvr>
                                    </p:animEffect>
                                  </p:childTnLst>
                                </p:cTn>
                              </p:par>
                            </p:childTnLst>
                          </p:cTn>
                        </p:par>
                        <p:par>
                          <p:cTn id="22" fill="hold">
                            <p:stCondLst>
                              <p:cond delay="6000"/>
                            </p:stCondLst>
                            <p:childTnLst>
                              <p:par>
                                <p:cTn id="23" presetID="5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Scale>
                                      <p:cBhvr>
                                        <p:cTn id="25"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2000" decel="50000" fill="hold">
                                          <p:stCondLst>
                                            <p:cond delay="0"/>
                                          </p:stCondLst>
                                        </p:cTn>
                                        <p:tgtEl>
                                          <p:spTgt spid="4"/>
                                        </p:tgtEl>
                                        <p:attrNameLst>
                                          <p:attrName>ppt_x</p:attrName>
                                          <p:attrName>ppt_y</p:attrName>
                                        </p:attrNameLst>
                                      </p:cBhvr>
                                    </p:animMotion>
                                    <p:animEffect transition="in" filter="fade">
                                      <p:cBhvr>
                                        <p:cTn id="27" dur="2000"/>
                                        <p:tgtEl>
                                          <p:spTgt spid="4"/>
                                        </p:tgtEl>
                                      </p:cBhvr>
                                    </p:animEffect>
                                  </p:childTnLst>
                                </p:cTn>
                              </p:par>
                            </p:childTnLst>
                          </p:cTn>
                        </p:par>
                        <p:par>
                          <p:cTn id="28" fill="hold">
                            <p:stCondLst>
                              <p:cond delay="8000"/>
                            </p:stCondLst>
                            <p:childTnLst>
                              <p:par>
                                <p:cTn id="29" presetID="5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Scale>
                                      <p:cBhvr>
                                        <p:cTn id="31"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2000" decel="50000" fill="hold">
                                          <p:stCondLst>
                                            <p:cond delay="0"/>
                                          </p:stCondLst>
                                        </p:cTn>
                                        <p:tgtEl>
                                          <p:spTgt spid="7"/>
                                        </p:tgtEl>
                                        <p:attrNameLst>
                                          <p:attrName>ppt_x</p:attrName>
                                          <p:attrName>ppt_y</p:attrName>
                                        </p:attrNameLst>
                                      </p:cBhvr>
                                    </p:animMotion>
                                    <p:animEffect transition="in" filter="fade">
                                      <p:cBhvr>
                                        <p:cTn id="33" dur="2000"/>
                                        <p:tgtEl>
                                          <p:spTgt spid="7"/>
                                        </p:tgtEl>
                                      </p:cBhvr>
                                    </p:animEffect>
                                  </p:childTnLst>
                                </p:cTn>
                              </p:par>
                            </p:childTnLst>
                          </p:cTn>
                        </p:par>
                        <p:par>
                          <p:cTn id="34" fill="hold">
                            <p:stCondLst>
                              <p:cond delay="10000"/>
                            </p:stCondLst>
                            <p:childTnLst>
                              <p:par>
                                <p:cTn id="35" presetID="52"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Scale>
                                      <p:cBhvr>
                                        <p:cTn id="37"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000" decel="50000" fill="hold">
                                          <p:stCondLst>
                                            <p:cond delay="0"/>
                                          </p:stCondLst>
                                        </p:cTn>
                                        <p:tgtEl>
                                          <p:spTgt spid="6"/>
                                        </p:tgtEl>
                                        <p:attrNameLst>
                                          <p:attrName>ppt_x</p:attrName>
                                          <p:attrName>ppt_y</p:attrName>
                                        </p:attrNameLst>
                                      </p:cBhvr>
                                    </p:animMotion>
                                    <p:animEffect transition="in" filter="fade">
                                      <p:cBhvr>
                                        <p:cTn id="39" dur="2000"/>
                                        <p:tgtEl>
                                          <p:spTgt spid="6"/>
                                        </p:tgtEl>
                                      </p:cBhvr>
                                    </p:animEffect>
                                  </p:childTnLst>
                                </p:cTn>
                              </p:par>
                            </p:childTnLst>
                          </p:cTn>
                        </p:par>
                        <p:par>
                          <p:cTn id="40" fill="hold">
                            <p:stCondLst>
                              <p:cond delay="12000"/>
                            </p:stCondLst>
                            <p:childTnLst>
                              <p:par>
                                <p:cTn id="41" presetID="5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Scale>
                                      <p:cBhvr>
                                        <p:cTn id="43" dur="2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000" decel="50000" fill="hold">
                                          <p:stCondLst>
                                            <p:cond delay="0"/>
                                          </p:stCondLst>
                                        </p:cTn>
                                        <p:tgtEl>
                                          <p:spTgt spid="8"/>
                                        </p:tgtEl>
                                        <p:attrNameLst>
                                          <p:attrName>ppt_x</p:attrName>
                                          <p:attrName>ppt_y</p:attrName>
                                        </p:attrNameLst>
                                      </p:cBhvr>
                                    </p:animMotion>
                                    <p:animEffect transition="in" filter="fade">
                                      <p:cBhvr>
                                        <p:cTn id="4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838200"/>
            <a:ext cx="7772400" cy="850392"/>
          </a:xfrm>
        </p:spPr>
        <p:txBody>
          <a:bodyPr/>
          <a:lstStyle/>
          <a:p>
            <a:r>
              <a:rPr lang="en-US" dirty="0" smtClean="0"/>
              <a:t>What We Will Cover:</a:t>
            </a:r>
            <a:endParaRPr lang="en-US" dirty="0"/>
          </a:p>
        </p:txBody>
      </p:sp>
      <p:sp>
        <p:nvSpPr>
          <p:cNvPr id="3" name="Text Placeholder 2"/>
          <p:cNvSpPr>
            <a:spLocks noGrp="1"/>
          </p:cNvSpPr>
          <p:nvPr>
            <p:ph type="body" idx="1"/>
          </p:nvPr>
        </p:nvSpPr>
        <p:spPr>
          <a:xfrm>
            <a:off x="530352" y="2209800"/>
            <a:ext cx="7772400" cy="648136"/>
          </a:xfrm>
        </p:spPr>
        <p:txBody>
          <a:bodyPr>
            <a:normAutofit/>
          </a:bodyPr>
          <a:lstStyle/>
          <a:p>
            <a:pPr>
              <a:buFont typeface="Wingdings" pitchFamily="2" charset="2"/>
              <a:buChar char="Ø"/>
            </a:pPr>
            <a:r>
              <a:rPr lang="en-US" sz="3200" dirty="0" smtClean="0"/>
              <a:t>Auxiliary Recruiting Service Award</a:t>
            </a:r>
          </a:p>
        </p:txBody>
      </p:sp>
      <p:sp>
        <p:nvSpPr>
          <p:cNvPr id="5" name="Text Placeholder 2"/>
          <p:cNvSpPr txBox="1">
            <a:spLocks/>
          </p:cNvSpPr>
          <p:nvPr/>
        </p:nvSpPr>
        <p:spPr>
          <a:xfrm>
            <a:off x="533400" y="2780864"/>
            <a:ext cx="7772400" cy="648136"/>
          </a:xfrm>
          <a:prstGeom prst="rect">
            <a:avLst/>
          </a:prstGeom>
        </p:spPr>
        <p:txBody>
          <a:bodyPr vert="horz" lIns="45720" rIns="45720" anchor="t">
            <a:normAutofit/>
          </a:bodyPr>
          <a:lstStyle/>
          <a:p>
            <a:pPr lvl="0">
              <a:spcBef>
                <a:spcPct val="20000"/>
              </a:spcBef>
              <a:buClr>
                <a:schemeClr val="accent3"/>
              </a:buClr>
              <a:buSzPct val="95000"/>
              <a:buFont typeface="Wingdings" pitchFamily="2" charset="2"/>
              <a:buChar char="Ø"/>
              <a:defRPr/>
            </a:pPr>
            <a:r>
              <a:rPr lang="en-US" sz="3200" dirty="0" smtClean="0"/>
              <a:t>NACO Growth Award - Individual</a:t>
            </a:r>
          </a:p>
        </p:txBody>
      </p:sp>
      <p:sp>
        <p:nvSpPr>
          <p:cNvPr id="6" name="Text Placeholder 2"/>
          <p:cNvSpPr txBox="1">
            <a:spLocks/>
          </p:cNvSpPr>
          <p:nvPr/>
        </p:nvSpPr>
        <p:spPr>
          <a:xfrm>
            <a:off x="533400" y="3429000"/>
            <a:ext cx="7772400" cy="533400"/>
          </a:xfrm>
          <a:prstGeom prst="rect">
            <a:avLst/>
          </a:prstGeom>
        </p:spPr>
        <p:txBody>
          <a:bodyPr vert="horz" lIns="45720" rIns="45720" anchor="t">
            <a:normAutofit lnSpcReduction="10000"/>
          </a:bodyPr>
          <a:lstStyle/>
          <a:p>
            <a:pPr lvl="0">
              <a:spcBef>
                <a:spcPct val="20000"/>
              </a:spcBef>
              <a:buClr>
                <a:schemeClr val="accent3"/>
              </a:buClr>
              <a:buSzPct val="95000"/>
              <a:buFont typeface="Wingdings" pitchFamily="2" charset="2"/>
              <a:buChar char="Ø"/>
              <a:defRPr/>
            </a:pPr>
            <a:r>
              <a:rPr lang="en-US" sz="3200" dirty="0" smtClean="0"/>
              <a:t>NACO Growth Award </a:t>
            </a:r>
            <a:r>
              <a:rPr lang="en-US" sz="3200" dirty="0" smtClean="0"/>
              <a:t>– Flotilla/Division</a:t>
            </a:r>
            <a:endParaRPr lang="en-US" sz="3200" dirty="0" smtClean="0"/>
          </a:p>
        </p:txBody>
      </p:sp>
      <p:sp>
        <p:nvSpPr>
          <p:cNvPr id="7" name="Text Placeholder 2"/>
          <p:cNvSpPr txBox="1">
            <a:spLocks/>
          </p:cNvSpPr>
          <p:nvPr/>
        </p:nvSpPr>
        <p:spPr>
          <a:xfrm>
            <a:off x="533400" y="3962400"/>
            <a:ext cx="7772400" cy="648136"/>
          </a:xfrm>
          <a:prstGeom prst="rect">
            <a:avLst/>
          </a:prstGeom>
        </p:spPr>
        <p:txBody>
          <a:bodyPr vert="horz" lIns="45720" rIns="45720" anchor="t">
            <a:normAutofit/>
          </a:bodyPr>
          <a:lstStyle/>
          <a:p>
            <a:pPr>
              <a:spcBef>
                <a:spcPct val="20000"/>
              </a:spcBef>
              <a:buClr>
                <a:schemeClr val="accent3"/>
              </a:buClr>
              <a:buSzPct val="95000"/>
              <a:buFont typeface="Wingdings" pitchFamily="2" charset="2"/>
              <a:buChar char="Ø"/>
            </a:pPr>
            <a:r>
              <a:rPr lang="en-US" sz="3200" dirty="0" smtClean="0"/>
              <a:t>50</a:t>
            </a:r>
            <a:r>
              <a:rPr lang="en-US" sz="3200" baseline="30000" dirty="0" smtClean="0"/>
              <a:t>th</a:t>
            </a:r>
            <a:r>
              <a:rPr lang="en-US" sz="3200" dirty="0" smtClean="0"/>
              <a:t>,60</a:t>
            </a:r>
            <a:r>
              <a:rPr lang="en-US" sz="3200" baseline="30000" dirty="0" smtClean="0"/>
              <a:t>th</a:t>
            </a:r>
            <a:r>
              <a:rPr lang="en-US" sz="3200" dirty="0" smtClean="0"/>
              <a:t>,70</a:t>
            </a:r>
            <a:r>
              <a:rPr lang="en-US" sz="3200" baseline="30000" dirty="0" smtClean="0"/>
              <a:t>th</a:t>
            </a:r>
            <a:r>
              <a:rPr lang="en-US" sz="3200" dirty="0" smtClean="0"/>
              <a:t>, &amp; 75</a:t>
            </a:r>
            <a:r>
              <a:rPr lang="en-US" sz="3200" baseline="30000" dirty="0" smtClean="0"/>
              <a:t>th</a:t>
            </a:r>
            <a:r>
              <a:rPr lang="en-US" sz="3200" dirty="0" smtClean="0"/>
              <a:t> Anniversary Award</a:t>
            </a:r>
            <a:endParaRPr lang="en-US" sz="3200" dirty="0" smtClean="0"/>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 Placeholder 2"/>
          <p:cNvSpPr txBox="1">
            <a:spLocks/>
          </p:cNvSpPr>
          <p:nvPr/>
        </p:nvSpPr>
        <p:spPr>
          <a:xfrm>
            <a:off x="533400" y="5029200"/>
            <a:ext cx="7772400" cy="648136"/>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Where to go for</a:t>
            </a:r>
            <a:r>
              <a:rPr kumimoji="0" lang="en-US" sz="3200" b="0" i="0" u="none" strike="noStrike" kern="1200" cap="none" spc="0" normalizeH="0" noProof="0" dirty="0" smtClean="0">
                <a:ln>
                  <a:noFill/>
                </a:ln>
                <a:solidFill>
                  <a:schemeClr val="tx1"/>
                </a:solidFill>
                <a:effectLst/>
                <a:uLnTx/>
                <a:uFillTx/>
                <a:latin typeface="+mn-lt"/>
                <a:ea typeface="+mn-ea"/>
                <a:cs typeface="+mn-cs"/>
              </a:rPr>
              <a:t> proper forms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 Placeholder 2"/>
          <p:cNvSpPr txBox="1">
            <a:spLocks/>
          </p:cNvSpPr>
          <p:nvPr/>
        </p:nvSpPr>
        <p:spPr>
          <a:xfrm>
            <a:off x="533400" y="4495800"/>
            <a:ext cx="7772400" cy="648136"/>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Where to go for questions on the process</a:t>
            </a:r>
          </a:p>
        </p:txBody>
      </p:sp>
      <p:sp>
        <p:nvSpPr>
          <p:cNvPr id="10" name="Text Placeholder 2"/>
          <p:cNvSpPr txBox="1">
            <a:spLocks/>
          </p:cNvSpPr>
          <p:nvPr/>
        </p:nvSpPr>
        <p:spPr>
          <a:xfrm>
            <a:off x="533400" y="1637864"/>
            <a:ext cx="7772400" cy="648136"/>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Recent process</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noProof="0" dirty="0" smtClean="0">
                <a:ln>
                  <a:noFill/>
                </a:ln>
                <a:solidFill>
                  <a:schemeClr val="tx1"/>
                </a:solidFill>
                <a:effectLst/>
                <a:uLnTx/>
                <a:uFillTx/>
                <a:latin typeface="+mn-lt"/>
                <a:ea typeface="+mn-ea"/>
                <a:cs typeface="+mn-cs"/>
              </a:rPr>
              <a:t>improvements</a:t>
            </a:r>
          </a:p>
          <a:p>
            <a:pPr marL="0" marR="0" lvl="0" indent="0" algn="r"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Text Placeholder 2"/>
          <p:cNvSpPr txBox="1">
            <a:spLocks/>
          </p:cNvSpPr>
          <p:nvPr/>
        </p:nvSpPr>
        <p:spPr>
          <a:xfrm>
            <a:off x="533400" y="6133664"/>
            <a:ext cx="7772400" cy="648136"/>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Forms demonstration</a:t>
            </a:r>
          </a:p>
        </p:txBody>
      </p:sp>
      <p:sp>
        <p:nvSpPr>
          <p:cNvPr id="12" name="Text Placeholder 2"/>
          <p:cNvSpPr txBox="1">
            <a:spLocks/>
          </p:cNvSpPr>
          <p:nvPr/>
        </p:nvSpPr>
        <p:spPr>
          <a:xfrm>
            <a:off x="533400" y="5562600"/>
            <a:ext cx="7772400" cy="648136"/>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Q&amp;A</a:t>
            </a:r>
          </a:p>
        </p:txBody>
      </p:sp>
      <p:sp>
        <p:nvSpPr>
          <p:cNvPr id="13" name="Footer Placeholder 12"/>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3000" fill="hold"/>
                                        <p:tgtEl>
                                          <p:spTgt spid="10">
                                            <p:txEl>
                                              <p:pRg st="0" end="0"/>
                                            </p:txEl>
                                          </p:spTgt>
                                        </p:tgtEl>
                                        <p:attrNameLst>
                                          <p:attrName>ppt_w</p:attrName>
                                        </p:attrNameLst>
                                      </p:cBhvr>
                                      <p:tavLst>
                                        <p:tav tm="0">
                                          <p:val>
                                            <p:strVal val="#ppt_w*2.5"/>
                                          </p:val>
                                        </p:tav>
                                        <p:tav tm="100000">
                                          <p:val>
                                            <p:strVal val="#ppt_w"/>
                                          </p:val>
                                        </p:tav>
                                      </p:tavLst>
                                    </p:anim>
                                    <p:anim calcmode="lin" valueType="num">
                                      <p:cBhvr>
                                        <p:cTn id="8" dur="3000" fill="hold"/>
                                        <p:tgtEl>
                                          <p:spTgt spid="10">
                                            <p:txEl>
                                              <p:pRg st="0" end="0"/>
                                            </p:txEl>
                                          </p:spTgt>
                                        </p:tgtEl>
                                        <p:attrNameLst>
                                          <p:attrName>ppt_h</p:attrName>
                                        </p:attrNameLst>
                                      </p:cBhvr>
                                      <p:tavLst>
                                        <p:tav tm="0">
                                          <p:val>
                                            <p:strVal val="#ppt_h*0.01"/>
                                          </p:val>
                                        </p:tav>
                                        <p:tav tm="100000">
                                          <p:val>
                                            <p:strVal val="#ppt_h"/>
                                          </p:val>
                                        </p:tav>
                                      </p:tavLst>
                                    </p:anim>
                                    <p:anim calcmode="lin" valueType="num">
                                      <p:cBhvr>
                                        <p:cTn id="9" dur="3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0" dur="3000" fill="hold"/>
                                        <p:tgtEl>
                                          <p:spTgt spid="10">
                                            <p:txEl>
                                              <p:pRg st="0" end="0"/>
                                            </p:txEl>
                                          </p:spTgt>
                                        </p:tgtEl>
                                        <p:attrNameLst>
                                          <p:attrName>ppt_y</p:attrName>
                                        </p:attrNameLst>
                                      </p:cBhvr>
                                      <p:tavLst>
                                        <p:tav tm="0">
                                          <p:val>
                                            <p:strVal val="#ppt_h+1"/>
                                          </p:val>
                                        </p:tav>
                                        <p:tav tm="100000">
                                          <p:val>
                                            <p:strVal val="#ppt_y"/>
                                          </p:val>
                                        </p:tav>
                                      </p:tavLst>
                                    </p:anim>
                                    <p:animEffect transition="in" filter="fade">
                                      <p:cBhvr>
                                        <p:cTn id="11" dur="3000"/>
                                        <p:tgtEl>
                                          <p:spTgt spid="10">
                                            <p:txEl>
                                              <p:pRg st="0" end="0"/>
                                            </p:txEl>
                                          </p:spTgt>
                                        </p:tgtEl>
                                      </p:cBhvr>
                                    </p:animEffect>
                                  </p:childTnLst>
                                </p:cTn>
                              </p:par>
                            </p:childTnLst>
                          </p:cTn>
                        </p:par>
                        <p:par>
                          <p:cTn id="12" fill="hold">
                            <p:stCondLst>
                              <p:cond delay="3000"/>
                            </p:stCondLst>
                            <p:childTnLst>
                              <p:par>
                                <p:cTn id="13" presetID="58" presetClass="entr" presetSubtype="0" accel="10000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30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6" dur="30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30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9" dur="3000"/>
                                        <p:tgtEl>
                                          <p:spTgt spid="3">
                                            <p:txEl>
                                              <p:pRg st="0" end="0"/>
                                            </p:txEl>
                                          </p:spTgt>
                                        </p:tgtEl>
                                      </p:cBhvr>
                                    </p:animEffect>
                                  </p:childTnLst>
                                </p:cTn>
                              </p:par>
                            </p:childTnLst>
                          </p:cTn>
                        </p:par>
                        <p:par>
                          <p:cTn id="20" fill="hold">
                            <p:stCondLst>
                              <p:cond delay="6000"/>
                            </p:stCondLst>
                            <p:childTnLst>
                              <p:par>
                                <p:cTn id="21" presetID="58" presetClass="entr" presetSubtype="0" accel="10000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0" fill="hold"/>
                                        <p:tgtEl>
                                          <p:spTgt spid="5"/>
                                        </p:tgtEl>
                                        <p:attrNameLst>
                                          <p:attrName>ppt_w</p:attrName>
                                        </p:attrNameLst>
                                      </p:cBhvr>
                                      <p:tavLst>
                                        <p:tav tm="0">
                                          <p:val>
                                            <p:strVal val="#ppt_w*2.5"/>
                                          </p:val>
                                        </p:tav>
                                        <p:tav tm="100000">
                                          <p:val>
                                            <p:strVal val="#ppt_w"/>
                                          </p:val>
                                        </p:tav>
                                      </p:tavLst>
                                    </p:anim>
                                    <p:anim calcmode="lin" valueType="num">
                                      <p:cBhvr>
                                        <p:cTn id="24" dur="3000" fill="hold"/>
                                        <p:tgtEl>
                                          <p:spTgt spid="5"/>
                                        </p:tgtEl>
                                        <p:attrNameLst>
                                          <p:attrName>ppt_h</p:attrName>
                                        </p:attrNameLst>
                                      </p:cBhvr>
                                      <p:tavLst>
                                        <p:tav tm="0">
                                          <p:val>
                                            <p:strVal val="#ppt_h*0.01"/>
                                          </p:val>
                                        </p:tav>
                                        <p:tav tm="100000">
                                          <p:val>
                                            <p:strVal val="#ppt_h"/>
                                          </p:val>
                                        </p:tav>
                                      </p:tavLst>
                                    </p:anim>
                                    <p:anim calcmode="lin" valueType="num">
                                      <p:cBhvr>
                                        <p:cTn id="25" dur="3000" fill="hold"/>
                                        <p:tgtEl>
                                          <p:spTgt spid="5"/>
                                        </p:tgtEl>
                                        <p:attrNameLst>
                                          <p:attrName>ppt_x</p:attrName>
                                        </p:attrNameLst>
                                      </p:cBhvr>
                                      <p:tavLst>
                                        <p:tav tm="0">
                                          <p:val>
                                            <p:strVal val="#ppt_x"/>
                                          </p:val>
                                        </p:tav>
                                        <p:tav tm="100000">
                                          <p:val>
                                            <p:strVal val="#ppt_x"/>
                                          </p:val>
                                        </p:tav>
                                      </p:tavLst>
                                    </p:anim>
                                    <p:anim calcmode="lin" valueType="num">
                                      <p:cBhvr>
                                        <p:cTn id="26" dur="3000" fill="hold"/>
                                        <p:tgtEl>
                                          <p:spTgt spid="5"/>
                                        </p:tgtEl>
                                        <p:attrNameLst>
                                          <p:attrName>ppt_y</p:attrName>
                                        </p:attrNameLst>
                                      </p:cBhvr>
                                      <p:tavLst>
                                        <p:tav tm="0">
                                          <p:val>
                                            <p:strVal val="#ppt_h+1"/>
                                          </p:val>
                                        </p:tav>
                                        <p:tav tm="100000">
                                          <p:val>
                                            <p:strVal val="#ppt_y"/>
                                          </p:val>
                                        </p:tav>
                                      </p:tavLst>
                                    </p:anim>
                                    <p:animEffect transition="in" filter="fade">
                                      <p:cBhvr>
                                        <p:cTn id="27" dur="3000"/>
                                        <p:tgtEl>
                                          <p:spTgt spid="5"/>
                                        </p:tgtEl>
                                      </p:cBhvr>
                                    </p:animEffect>
                                  </p:childTnLst>
                                </p:cTn>
                              </p:par>
                            </p:childTnLst>
                          </p:cTn>
                        </p:par>
                        <p:par>
                          <p:cTn id="28" fill="hold">
                            <p:stCondLst>
                              <p:cond delay="9000"/>
                            </p:stCondLst>
                            <p:childTnLst>
                              <p:par>
                                <p:cTn id="29" presetID="58" presetClass="entr" presetSubtype="0" accel="10000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3000" fill="hold"/>
                                        <p:tgtEl>
                                          <p:spTgt spid="6"/>
                                        </p:tgtEl>
                                        <p:attrNameLst>
                                          <p:attrName>ppt_w</p:attrName>
                                        </p:attrNameLst>
                                      </p:cBhvr>
                                      <p:tavLst>
                                        <p:tav tm="0">
                                          <p:val>
                                            <p:strVal val="#ppt_w*2.5"/>
                                          </p:val>
                                        </p:tav>
                                        <p:tav tm="100000">
                                          <p:val>
                                            <p:strVal val="#ppt_w"/>
                                          </p:val>
                                        </p:tav>
                                      </p:tavLst>
                                    </p:anim>
                                    <p:anim calcmode="lin" valueType="num">
                                      <p:cBhvr>
                                        <p:cTn id="32" dur="3000" fill="hold"/>
                                        <p:tgtEl>
                                          <p:spTgt spid="6"/>
                                        </p:tgtEl>
                                        <p:attrNameLst>
                                          <p:attrName>ppt_h</p:attrName>
                                        </p:attrNameLst>
                                      </p:cBhvr>
                                      <p:tavLst>
                                        <p:tav tm="0">
                                          <p:val>
                                            <p:strVal val="#ppt_h*0.01"/>
                                          </p:val>
                                        </p:tav>
                                        <p:tav tm="100000">
                                          <p:val>
                                            <p:strVal val="#ppt_h"/>
                                          </p:val>
                                        </p:tav>
                                      </p:tavLst>
                                    </p:anim>
                                    <p:anim calcmode="lin" valueType="num">
                                      <p:cBhvr>
                                        <p:cTn id="33" dur="3000" fill="hold"/>
                                        <p:tgtEl>
                                          <p:spTgt spid="6"/>
                                        </p:tgtEl>
                                        <p:attrNameLst>
                                          <p:attrName>ppt_x</p:attrName>
                                        </p:attrNameLst>
                                      </p:cBhvr>
                                      <p:tavLst>
                                        <p:tav tm="0">
                                          <p:val>
                                            <p:strVal val="#ppt_x"/>
                                          </p:val>
                                        </p:tav>
                                        <p:tav tm="100000">
                                          <p:val>
                                            <p:strVal val="#ppt_x"/>
                                          </p:val>
                                        </p:tav>
                                      </p:tavLst>
                                    </p:anim>
                                    <p:anim calcmode="lin" valueType="num">
                                      <p:cBhvr>
                                        <p:cTn id="34" dur="3000" fill="hold"/>
                                        <p:tgtEl>
                                          <p:spTgt spid="6"/>
                                        </p:tgtEl>
                                        <p:attrNameLst>
                                          <p:attrName>ppt_y</p:attrName>
                                        </p:attrNameLst>
                                      </p:cBhvr>
                                      <p:tavLst>
                                        <p:tav tm="0">
                                          <p:val>
                                            <p:strVal val="#ppt_h+1"/>
                                          </p:val>
                                        </p:tav>
                                        <p:tav tm="100000">
                                          <p:val>
                                            <p:strVal val="#ppt_y"/>
                                          </p:val>
                                        </p:tav>
                                      </p:tavLst>
                                    </p:anim>
                                    <p:animEffect transition="in" filter="fade">
                                      <p:cBhvr>
                                        <p:cTn id="35" dur="3000"/>
                                        <p:tgtEl>
                                          <p:spTgt spid="6"/>
                                        </p:tgtEl>
                                      </p:cBhvr>
                                    </p:animEffect>
                                  </p:childTnLst>
                                </p:cTn>
                              </p:par>
                            </p:childTnLst>
                          </p:cTn>
                        </p:par>
                        <p:par>
                          <p:cTn id="36" fill="hold">
                            <p:stCondLst>
                              <p:cond delay="12000"/>
                            </p:stCondLst>
                            <p:childTnLst>
                              <p:par>
                                <p:cTn id="37" presetID="58" presetClass="entr" presetSubtype="0" accel="10000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3000" fill="hold"/>
                                        <p:tgtEl>
                                          <p:spTgt spid="7"/>
                                        </p:tgtEl>
                                        <p:attrNameLst>
                                          <p:attrName>ppt_w</p:attrName>
                                        </p:attrNameLst>
                                      </p:cBhvr>
                                      <p:tavLst>
                                        <p:tav tm="0">
                                          <p:val>
                                            <p:strVal val="#ppt_w*2.5"/>
                                          </p:val>
                                        </p:tav>
                                        <p:tav tm="100000">
                                          <p:val>
                                            <p:strVal val="#ppt_w"/>
                                          </p:val>
                                        </p:tav>
                                      </p:tavLst>
                                    </p:anim>
                                    <p:anim calcmode="lin" valueType="num">
                                      <p:cBhvr>
                                        <p:cTn id="40" dur="3000" fill="hold"/>
                                        <p:tgtEl>
                                          <p:spTgt spid="7"/>
                                        </p:tgtEl>
                                        <p:attrNameLst>
                                          <p:attrName>ppt_h</p:attrName>
                                        </p:attrNameLst>
                                      </p:cBhvr>
                                      <p:tavLst>
                                        <p:tav tm="0">
                                          <p:val>
                                            <p:strVal val="#ppt_h*0.01"/>
                                          </p:val>
                                        </p:tav>
                                        <p:tav tm="100000">
                                          <p:val>
                                            <p:strVal val="#ppt_h"/>
                                          </p:val>
                                        </p:tav>
                                      </p:tavLst>
                                    </p:anim>
                                    <p:anim calcmode="lin" valueType="num">
                                      <p:cBhvr>
                                        <p:cTn id="41" dur="3000" fill="hold"/>
                                        <p:tgtEl>
                                          <p:spTgt spid="7"/>
                                        </p:tgtEl>
                                        <p:attrNameLst>
                                          <p:attrName>ppt_x</p:attrName>
                                        </p:attrNameLst>
                                      </p:cBhvr>
                                      <p:tavLst>
                                        <p:tav tm="0">
                                          <p:val>
                                            <p:strVal val="#ppt_x"/>
                                          </p:val>
                                        </p:tav>
                                        <p:tav tm="100000">
                                          <p:val>
                                            <p:strVal val="#ppt_x"/>
                                          </p:val>
                                        </p:tav>
                                      </p:tavLst>
                                    </p:anim>
                                    <p:anim calcmode="lin" valueType="num">
                                      <p:cBhvr>
                                        <p:cTn id="42" dur="3000" fill="hold"/>
                                        <p:tgtEl>
                                          <p:spTgt spid="7"/>
                                        </p:tgtEl>
                                        <p:attrNameLst>
                                          <p:attrName>ppt_y</p:attrName>
                                        </p:attrNameLst>
                                      </p:cBhvr>
                                      <p:tavLst>
                                        <p:tav tm="0">
                                          <p:val>
                                            <p:strVal val="#ppt_h+1"/>
                                          </p:val>
                                        </p:tav>
                                        <p:tav tm="100000">
                                          <p:val>
                                            <p:strVal val="#ppt_y"/>
                                          </p:val>
                                        </p:tav>
                                      </p:tavLst>
                                    </p:anim>
                                    <p:animEffect transition="in" filter="fade">
                                      <p:cBhvr>
                                        <p:cTn id="43" dur="3000"/>
                                        <p:tgtEl>
                                          <p:spTgt spid="7"/>
                                        </p:tgtEl>
                                      </p:cBhvr>
                                    </p:animEffect>
                                  </p:childTnLst>
                                </p:cTn>
                              </p:par>
                            </p:childTnLst>
                          </p:cTn>
                        </p:par>
                        <p:par>
                          <p:cTn id="44" fill="hold">
                            <p:stCondLst>
                              <p:cond delay="15000"/>
                            </p:stCondLst>
                            <p:childTnLst>
                              <p:par>
                                <p:cTn id="45" presetID="58" presetClass="entr" presetSubtype="0" accel="10000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3000" fill="hold"/>
                                        <p:tgtEl>
                                          <p:spTgt spid="9"/>
                                        </p:tgtEl>
                                        <p:attrNameLst>
                                          <p:attrName>ppt_w</p:attrName>
                                        </p:attrNameLst>
                                      </p:cBhvr>
                                      <p:tavLst>
                                        <p:tav tm="0">
                                          <p:val>
                                            <p:strVal val="#ppt_w*2.5"/>
                                          </p:val>
                                        </p:tav>
                                        <p:tav tm="100000">
                                          <p:val>
                                            <p:strVal val="#ppt_w"/>
                                          </p:val>
                                        </p:tav>
                                      </p:tavLst>
                                    </p:anim>
                                    <p:anim calcmode="lin" valueType="num">
                                      <p:cBhvr>
                                        <p:cTn id="48" dur="3000" fill="hold"/>
                                        <p:tgtEl>
                                          <p:spTgt spid="9"/>
                                        </p:tgtEl>
                                        <p:attrNameLst>
                                          <p:attrName>ppt_h</p:attrName>
                                        </p:attrNameLst>
                                      </p:cBhvr>
                                      <p:tavLst>
                                        <p:tav tm="0">
                                          <p:val>
                                            <p:strVal val="#ppt_h*0.01"/>
                                          </p:val>
                                        </p:tav>
                                        <p:tav tm="100000">
                                          <p:val>
                                            <p:strVal val="#ppt_h"/>
                                          </p:val>
                                        </p:tav>
                                      </p:tavLst>
                                    </p:anim>
                                    <p:anim calcmode="lin" valueType="num">
                                      <p:cBhvr>
                                        <p:cTn id="49" dur="3000" fill="hold"/>
                                        <p:tgtEl>
                                          <p:spTgt spid="9"/>
                                        </p:tgtEl>
                                        <p:attrNameLst>
                                          <p:attrName>ppt_x</p:attrName>
                                        </p:attrNameLst>
                                      </p:cBhvr>
                                      <p:tavLst>
                                        <p:tav tm="0">
                                          <p:val>
                                            <p:strVal val="#ppt_x"/>
                                          </p:val>
                                        </p:tav>
                                        <p:tav tm="100000">
                                          <p:val>
                                            <p:strVal val="#ppt_x"/>
                                          </p:val>
                                        </p:tav>
                                      </p:tavLst>
                                    </p:anim>
                                    <p:anim calcmode="lin" valueType="num">
                                      <p:cBhvr>
                                        <p:cTn id="50" dur="3000" fill="hold"/>
                                        <p:tgtEl>
                                          <p:spTgt spid="9"/>
                                        </p:tgtEl>
                                        <p:attrNameLst>
                                          <p:attrName>ppt_y</p:attrName>
                                        </p:attrNameLst>
                                      </p:cBhvr>
                                      <p:tavLst>
                                        <p:tav tm="0">
                                          <p:val>
                                            <p:strVal val="#ppt_h+1"/>
                                          </p:val>
                                        </p:tav>
                                        <p:tav tm="100000">
                                          <p:val>
                                            <p:strVal val="#ppt_y"/>
                                          </p:val>
                                        </p:tav>
                                      </p:tavLst>
                                    </p:anim>
                                    <p:animEffect transition="in" filter="fade">
                                      <p:cBhvr>
                                        <p:cTn id="51" dur="3000"/>
                                        <p:tgtEl>
                                          <p:spTgt spid="9"/>
                                        </p:tgtEl>
                                      </p:cBhvr>
                                    </p:animEffect>
                                  </p:childTnLst>
                                </p:cTn>
                              </p:par>
                            </p:childTnLst>
                          </p:cTn>
                        </p:par>
                        <p:par>
                          <p:cTn id="52" fill="hold">
                            <p:stCondLst>
                              <p:cond delay="18000"/>
                            </p:stCondLst>
                            <p:childTnLst>
                              <p:par>
                                <p:cTn id="53" presetID="58" presetClass="entr" presetSubtype="0" accel="10000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3000" fill="hold"/>
                                        <p:tgtEl>
                                          <p:spTgt spid="8"/>
                                        </p:tgtEl>
                                        <p:attrNameLst>
                                          <p:attrName>ppt_w</p:attrName>
                                        </p:attrNameLst>
                                      </p:cBhvr>
                                      <p:tavLst>
                                        <p:tav tm="0">
                                          <p:val>
                                            <p:strVal val="#ppt_w*2.5"/>
                                          </p:val>
                                        </p:tav>
                                        <p:tav tm="100000">
                                          <p:val>
                                            <p:strVal val="#ppt_w"/>
                                          </p:val>
                                        </p:tav>
                                      </p:tavLst>
                                    </p:anim>
                                    <p:anim calcmode="lin" valueType="num">
                                      <p:cBhvr>
                                        <p:cTn id="56" dur="3000" fill="hold"/>
                                        <p:tgtEl>
                                          <p:spTgt spid="8"/>
                                        </p:tgtEl>
                                        <p:attrNameLst>
                                          <p:attrName>ppt_h</p:attrName>
                                        </p:attrNameLst>
                                      </p:cBhvr>
                                      <p:tavLst>
                                        <p:tav tm="0">
                                          <p:val>
                                            <p:strVal val="#ppt_h*0.01"/>
                                          </p:val>
                                        </p:tav>
                                        <p:tav tm="100000">
                                          <p:val>
                                            <p:strVal val="#ppt_h"/>
                                          </p:val>
                                        </p:tav>
                                      </p:tavLst>
                                    </p:anim>
                                    <p:anim calcmode="lin" valueType="num">
                                      <p:cBhvr>
                                        <p:cTn id="57" dur="3000" fill="hold"/>
                                        <p:tgtEl>
                                          <p:spTgt spid="8"/>
                                        </p:tgtEl>
                                        <p:attrNameLst>
                                          <p:attrName>ppt_x</p:attrName>
                                        </p:attrNameLst>
                                      </p:cBhvr>
                                      <p:tavLst>
                                        <p:tav tm="0">
                                          <p:val>
                                            <p:strVal val="#ppt_x"/>
                                          </p:val>
                                        </p:tav>
                                        <p:tav tm="100000">
                                          <p:val>
                                            <p:strVal val="#ppt_x"/>
                                          </p:val>
                                        </p:tav>
                                      </p:tavLst>
                                    </p:anim>
                                    <p:anim calcmode="lin" valueType="num">
                                      <p:cBhvr>
                                        <p:cTn id="58" dur="3000" fill="hold"/>
                                        <p:tgtEl>
                                          <p:spTgt spid="8"/>
                                        </p:tgtEl>
                                        <p:attrNameLst>
                                          <p:attrName>ppt_y</p:attrName>
                                        </p:attrNameLst>
                                      </p:cBhvr>
                                      <p:tavLst>
                                        <p:tav tm="0">
                                          <p:val>
                                            <p:strVal val="#ppt_h+1"/>
                                          </p:val>
                                        </p:tav>
                                        <p:tav tm="100000">
                                          <p:val>
                                            <p:strVal val="#ppt_y"/>
                                          </p:val>
                                        </p:tav>
                                      </p:tavLst>
                                    </p:anim>
                                    <p:animEffect transition="in" filter="fade">
                                      <p:cBhvr>
                                        <p:cTn id="59" dur="3000"/>
                                        <p:tgtEl>
                                          <p:spTgt spid="8"/>
                                        </p:tgtEl>
                                      </p:cBhvr>
                                    </p:animEffect>
                                  </p:childTnLst>
                                </p:cTn>
                              </p:par>
                            </p:childTnLst>
                          </p:cTn>
                        </p:par>
                        <p:par>
                          <p:cTn id="60" fill="hold">
                            <p:stCondLst>
                              <p:cond delay="21000"/>
                            </p:stCondLst>
                            <p:childTnLst>
                              <p:par>
                                <p:cTn id="61" presetID="58" presetClass="entr" presetSubtype="0" accel="100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3000" fill="hold"/>
                                        <p:tgtEl>
                                          <p:spTgt spid="12"/>
                                        </p:tgtEl>
                                        <p:attrNameLst>
                                          <p:attrName>ppt_w</p:attrName>
                                        </p:attrNameLst>
                                      </p:cBhvr>
                                      <p:tavLst>
                                        <p:tav tm="0">
                                          <p:val>
                                            <p:strVal val="#ppt_w*2.5"/>
                                          </p:val>
                                        </p:tav>
                                        <p:tav tm="100000">
                                          <p:val>
                                            <p:strVal val="#ppt_w"/>
                                          </p:val>
                                        </p:tav>
                                      </p:tavLst>
                                    </p:anim>
                                    <p:anim calcmode="lin" valueType="num">
                                      <p:cBhvr>
                                        <p:cTn id="64" dur="3000" fill="hold"/>
                                        <p:tgtEl>
                                          <p:spTgt spid="12"/>
                                        </p:tgtEl>
                                        <p:attrNameLst>
                                          <p:attrName>ppt_h</p:attrName>
                                        </p:attrNameLst>
                                      </p:cBhvr>
                                      <p:tavLst>
                                        <p:tav tm="0">
                                          <p:val>
                                            <p:strVal val="#ppt_h*0.01"/>
                                          </p:val>
                                        </p:tav>
                                        <p:tav tm="100000">
                                          <p:val>
                                            <p:strVal val="#ppt_h"/>
                                          </p:val>
                                        </p:tav>
                                      </p:tavLst>
                                    </p:anim>
                                    <p:anim calcmode="lin" valueType="num">
                                      <p:cBhvr>
                                        <p:cTn id="65" dur="3000" fill="hold"/>
                                        <p:tgtEl>
                                          <p:spTgt spid="12"/>
                                        </p:tgtEl>
                                        <p:attrNameLst>
                                          <p:attrName>ppt_x</p:attrName>
                                        </p:attrNameLst>
                                      </p:cBhvr>
                                      <p:tavLst>
                                        <p:tav tm="0">
                                          <p:val>
                                            <p:strVal val="#ppt_x"/>
                                          </p:val>
                                        </p:tav>
                                        <p:tav tm="100000">
                                          <p:val>
                                            <p:strVal val="#ppt_x"/>
                                          </p:val>
                                        </p:tav>
                                      </p:tavLst>
                                    </p:anim>
                                    <p:anim calcmode="lin" valueType="num">
                                      <p:cBhvr>
                                        <p:cTn id="66" dur="3000" fill="hold"/>
                                        <p:tgtEl>
                                          <p:spTgt spid="12"/>
                                        </p:tgtEl>
                                        <p:attrNameLst>
                                          <p:attrName>ppt_y</p:attrName>
                                        </p:attrNameLst>
                                      </p:cBhvr>
                                      <p:tavLst>
                                        <p:tav tm="0">
                                          <p:val>
                                            <p:strVal val="#ppt_h+1"/>
                                          </p:val>
                                        </p:tav>
                                        <p:tav tm="100000">
                                          <p:val>
                                            <p:strVal val="#ppt_y"/>
                                          </p:val>
                                        </p:tav>
                                      </p:tavLst>
                                    </p:anim>
                                    <p:animEffect transition="in" filter="fade">
                                      <p:cBhvr>
                                        <p:cTn id="67" dur="3000"/>
                                        <p:tgtEl>
                                          <p:spTgt spid="12"/>
                                        </p:tgtEl>
                                      </p:cBhvr>
                                    </p:animEffect>
                                  </p:childTnLst>
                                </p:cTn>
                              </p:par>
                            </p:childTnLst>
                          </p:cTn>
                        </p:par>
                        <p:par>
                          <p:cTn id="68" fill="hold">
                            <p:stCondLst>
                              <p:cond delay="24000"/>
                            </p:stCondLst>
                            <p:childTnLst>
                              <p:par>
                                <p:cTn id="69" presetID="58" presetClass="entr" presetSubtype="0" accel="10000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3000" fill="hold"/>
                                        <p:tgtEl>
                                          <p:spTgt spid="11"/>
                                        </p:tgtEl>
                                        <p:attrNameLst>
                                          <p:attrName>ppt_w</p:attrName>
                                        </p:attrNameLst>
                                      </p:cBhvr>
                                      <p:tavLst>
                                        <p:tav tm="0">
                                          <p:val>
                                            <p:strVal val="#ppt_w*2.5"/>
                                          </p:val>
                                        </p:tav>
                                        <p:tav tm="100000">
                                          <p:val>
                                            <p:strVal val="#ppt_w"/>
                                          </p:val>
                                        </p:tav>
                                      </p:tavLst>
                                    </p:anim>
                                    <p:anim calcmode="lin" valueType="num">
                                      <p:cBhvr>
                                        <p:cTn id="72" dur="3000" fill="hold"/>
                                        <p:tgtEl>
                                          <p:spTgt spid="11"/>
                                        </p:tgtEl>
                                        <p:attrNameLst>
                                          <p:attrName>ppt_h</p:attrName>
                                        </p:attrNameLst>
                                      </p:cBhvr>
                                      <p:tavLst>
                                        <p:tav tm="0">
                                          <p:val>
                                            <p:strVal val="#ppt_h*0.01"/>
                                          </p:val>
                                        </p:tav>
                                        <p:tav tm="100000">
                                          <p:val>
                                            <p:strVal val="#ppt_h"/>
                                          </p:val>
                                        </p:tav>
                                      </p:tavLst>
                                    </p:anim>
                                    <p:anim calcmode="lin" valueType="num">
                                      <p:cBhvr>
                                        <p:cTn id="73" dur="3000" fill="hold"/>
                                        <p:tgtEl>
                                          <p:spTgt spid="11"/>
                                        </p:tgtEl>
                                        <p:attrNameLst>
                                          <p:attrName>ppt_x</p:attrName>
                                        </p:attrNameLst>
                                      </p:cBhvr>
                                      <p:tavLst>
                                        <p:tav tm="0">
                                          <p:val>
                                            <p:strVal val="#ppt_x"/>
                                          </p:val>
                                        </p:tav>
                                        <p:tav tm="100000">
                                          <p:val>
                                            <p:strVal val="#ppt_x"/>
                                          </p:val>
                                        </p:tav>
                                      </p:tavLst>
                                    </p:anim>
                                    <p:anim calcmode="lin" valueType="num">
                                      <p:cBhvr>
                                        <p:cTn id="74" dur="3000" fill="hold"/>
                                        <p:tgtEl>
                                          <p:spTgt spid="11"/>
                                        </p:tgtEl>
                                        <p:attrNameLst>
                                          <p:attrName>ppt_y</p:attrName>
                                        </p:attrNameLst>
                                      </p:cBhvr>
                                      <p:tavLst>
                                        <p:tav tm="0">
                                          <p:val>
                                            <p:strVal val="#ppt_h+1"/>
                                          </p:val>
                                        </p:tav>
                                        <p:tav tm="100000">
                                          <p:val>
                                            <p:strVal val="#ppt_y"/>
                                          </p:val>
                                        </p:tav>
                                      </p:tavLst>
                                    </p:anim>
                                    <p:animEffect transition="in" filter="fade">
                                      <p:cBhvr>
                                        <p:cTn id="75"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build="p"/>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rmAutofit fontScale="90000"/>
          </a:bodyPr>
          <a:lstStyle/>
          <a:p>
            <a:r>
              <a:rPr lang="en-US" dirty="0" smtClean="0"/>
              <a:t>NACO Growth Award – Flotilla – </a:t>
            </a:r>
            <a:br>
              <a:rPr lang="en-US" dirty="0" smtClean="0"/>
            </a:br>
            <a:r>
              <a:rPr lang="en-US" dirty="0" smtClean="0"/>
              <a:t>What is it?</a:t>
            </a:r>
            <a:endParaRPr lang="en-US" dirty="0"/>
          </a:p>
        </p:txBody>
      </p:sp>
      <p:sp>
        <p:nvSpPr>
          <p:cNvPr id="3" name="Content Placeholder 2"/>
          <p:cNvSpPr>
            <a:spLocks noGrp="1"/>
          </p:cNvSpPr>
          <p:nvPr>
            <p:ph idx="1"/>
          </p:nvPr>
        </p:nvSpPr>
        <p:spPr>
          <a:xfrm>
            <a:off x="457200" y="2209800"/>
            <a:ext cx="8229600" cy="2438400"/>
          </a:xfrm>
        </p:spPr>
        <p:txBody>
          <a:bodyPr>
            <a:noAutofit/>
          </a:bodyPr>
          <a:lstStyle/>
          <a:p>
            <a:pPr>
              <a:buFont typeface="Wingdings" pitchFamily="2" charset="2"/>
              <a:buChar char="Ø"/>
            </a:pPr>
            <a:r>
              <a:rPr lang="en-US" sz="3200" dirty="0" smtClean="0"/>
              <a:t>The NACO Growth Award – Flotilla is awarded for achieving a NET GAIN of two or more Auxiliarists into the FLOTILLA applying for the award as determined by AUXDATA.</a:t>
            </a:r>
            <a:endParaRPr lang="en-US" sz="3200" dirty="0"/>
          </a:p>
        </p:txBody>
      </p:sp>
      <p:sp>
        <p:nvSpPr>
          <p:cNvPr id="4" name="Content Placeholder 2"/>
          <p:cNvSpPr txBox="1">
            <a:spLocks/>
          </p:cNvSpPr>
          <p:nvPr/>
        </p:nvSpPr>
        <p:spPr>
          <a:xfrm>
            <a:off x="457200" y="4800600"/>
            <a:ext cx="8229600" cy="6096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 an annual award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57200" y="5486400"/>
            <a:ext cx="8229600" cy="10668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lang="en-US" sz="3200" noProof="0" dirty="0" smtClean="0"/>
              <a:t>It can only be awarded only once per calendar year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style.rotation</p:attrName>
                                        </p:attrNameLst>
                                      </p:cBhvr>
                                      <p:tavLst>
                                        <p:tav tm="0">
                                          <p:val>
                                            <p:fltVal val="720"/>
                                          </p:val>
                                        </p:tav>
                                        <p:tav tm="100000">
                                          <p:val>
                                            <p:fltVal val="0"/>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style.rotation</p:attrName>
                                        </p:attrNameLst>
                                      </p:cBhvr>
                                      <p:tavLst>
                                        <p:tav tm="0">
                                          <p:val>
                                            <p:fltVal val="720"/>
                                          </p:val>
                                        </p:tav>
                                        <p:tav tm="100000">
                                          <p:val>
                                            <p:fltVal val="0"/>
                                          </p:val>
                                        </p:tav>
                                      </p:tavLst>
                                    </p:anim>
                                    <p:anim calcmode="lin" valueType="num">
                                      <p:cBhvr>
                                        <p:cTn id="25" dur="2000" fill="hold"/>
                                        <p:tgtEl>
                                          <p:spTgt spid="5"/>
                                        </p:tgtEl>
                                        <p:attrNameLst>
                                          <p:attrName>ppt_h</p:attrName>
                                        </p:attrNameLst>
                                      </p:cBhvr>
                                      <p:tavLst>
                                        <p:tav tm="0">
                                          <p:val>
                                            <p:fltVal val="0"/>
                                          </p:val>
                                        </p:tav>
                                        <p:tav tm="100000">
                                          <p:val>
                                            <p:strVal val="#ppt_h"/>
                                          </p:val>
                                        </p:tav>
                                      </p:tavLst>
                                    </p:anim>
                                    <p:anim calcmode="lin" valueType="num">
                                      <p:cBhvr>
                                        <p:cTn id="26"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295400"/>
          </a:xfrm>
        </p:spPr>
        <p:txBody>
          <a:bodyPr>
            <a:normAutofit fontScale="90000"/>
          </a:bodyPr>
          <a:lstStyle/>
          <a:p>
            <a:r>
              <a:rPr lang="en-US" dirty="0" smtClean="0"/>
              <a:t>NACO Growth Award – Flotilla – Who is Eligible?</a:t>
            </a:r>
            <a:endParaRPr lang="en-US" dirty="0"/>
          </a:p>
        </p:txBody>
      </p:sp>
      <p:sp>
        <p:nvSpPr>
          <p:cNvPr id="3" name="Content Placeholder 2"/>
          <p:cNvSpPr>
            <a:spLocks noGrp="1"/>
          </p:cNvSpPr>
          <p:nvPr>
            <p:ph idx="1"/>
          </p:nvPr>
        </p:nvSpPr>
        <p:spPr>
          <a:xfrm>
            <a:off x="457200" y="3200400"/>
            <a:ext cx="8229600" cy="1143000"/>
          </a:xfrm>
        </p:spPr>
        <p:txBody>
          <a:bodyPr>
            <a:noAutofit/>
          </a:bodyPr>
          <a:lstStyle/>
          <a:p>
            <a:pPr>
              <a:buFont typeface="Wingdings" pitchFamily="2" charset="2"/>
              <a:buChar char="Ø"/>
            </a:pPr>
            <a:r>
              <a:rPr lang="en-US" sz="3200" dirty="0" smtClean="0"/>
              <a:t>Any Flotilla who has produced a net gain of 2 or more members in one calendar year.</a:t>
            </a:r>
            <a:endParaRPr lang="en-US" sz="3200" dirty="0"/>
          </a:p>
        </p:txBody>
      </p:sp>
      <p:sp>
        <p:nvSpPr>
          <p:cNvPr id="4" name="Footer Placeholder 3"/>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295400"/>
          </a:xfrm>
        </p:spPr>
        <p:txBody>
          <a:bodyPr>
            <a:normAutofit fontScale="90000"/>
          </a:bodyPr>
          <a:lstStyle/>
          <a:p>
            <a:r>
              <a:rPr lang="en-US" dirty="0" smtClean="0"/>
              <a:t>NACO Growth Award – Flotilla – What Counts?</a:t>
            </a:r>
            <a:endParaRPr lang="en-US" dirty="0"/>
          </a:p>
        </p:txBody>
      </p:sp>
      <p:sp>
        <p:nvSpPr>
          <p:cNvPr id="4" name="Content Placeholder 2"/>
          <p:cNvSpPr txBox="1">
            <a:spLocks/>
          </p:cNvSpPr>
          <p:nvPr/>
        </p:nvSpPr>
        <p:spPr>
          <a:xfrm>
            <a:off x="457200" y="3276600"/>
            <a:ext cx="8229600" cy="15240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Recruited members must have</a:t>
            </a:r>
            <a:r>
              <a:rPr kumimoji="0" lang="en-US" sz="3200" b="0" i="0" u="none" strike="noStrike" kern="1200" cap="none" spc="0" normalizeH="0" noProof="0" dirty="0" smtClean="0">
                <a:ln>
                  <a:noFill/>
                </a:ln>
                <a:solidFill>
                  <a:schemeClr val="tx1"/>
                </a:solidFill>
                <a:effectLst/>
                <a:uLnTx/>
                <a:uFillTx/>
                <a:latin typeface="+mn-lt"/>
                <a:ea typeface="+mn-ea"/>
                <a:cs typeface="+mn-cs"/>
              </a:rPr>
              <a:t> completed the New Member Course and been assigned a member # by DIRAUX</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7200" y="3276600"/>
            <a:ext cx="8229600" cy="11430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calendar</a:t>
            </a:r>
            <a:r>
              <a:rPr kumimoji="0" lang="en-US" sz="3200" b="0" i="0" u="none" strike="noStrike" kern="1200" cap="none" spc="0" normalizeH="0" noProof="0" dirty="0" smtClean="0">
                <a:ln>
                  <a:noFill/>
                </a:ln>
                <a:solidFill>
                  <a:schemeClr val="tx1"/>
                </a:solidFill>
                <a:effectLst/>
                <a:uLnTx/>
                <a:uFillTx/>
                <a:latin typeface="+mn-lt"/>
                <a:ea typeface="+mn-ea"/>
                <a:cs typeface="+mn-cs"/>
              </a:rPr>
              <a:t> year begins on January 1 and ends on December 31.</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3276600"/>
            <a:ext cx="8229600" cy="11430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ANY member added to the roster counts (i.e. new members, transfers, etc…)</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57200" y="3276600"/>
            <a:ext cx="8229600" cy="16002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ANY member dropped from the roster counts against the net</a:t>
            </a:r>
            <a:r>
              <a:rPr kumimoji="0" lang="en-US" sz="3200" b="0" i="0" u="none" strike="noStrike" kern="1200" cap="none" spc="0" normalizeH="0" noProof="0" dirty="0" smtClean="0">
                <a:ln>
                  <a:noFill/>
                </a:ln>
                <a:solidFill>
                  <a:schemeClr val="tx1"/>
                </a:solidFill>
                <a:effectLst/>
                <a:uLnTx/>
                <a:uFillTx/>
                <a:latin typeface="+mn-lt"/>
                <a:ea typeface="+mn-ea"/>
                <a:cs typeface="+mn-cs"/>
              </a:rPr>
              <a:t> total for the year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(i.e.</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transfers, retirements, deaths, etc…)</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ooter Placeholder 8"/>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xit" presetSubtype="0" fill="hold" grpId="0" nodeType="clickEffect">
                                  <p:stCondLst>
                                    <p:cond delay="0"/>
                                  </p:stCondLst>
                                  <p:childTnLst>
                                    <p:anim calcmode="lin" valueType="num">
                                      <p:cBhvr>
                                        <p:cTn id="14" dur="1000"/>
                                        <p:tgtEl>
                                          <p:spTgt spid="4"/>
                                        </p:tgtEl>
                                        <p:attrNameLst>
                                          <p:attrName>ppt_w</p:attrName>
                                        </p:attrNameLst>
                                      </p:cBhvr>
                                      <p:tavLst>
                                        <p:tav tm="0">
                                          <p:val>
                                            <p:strVal val="ppt_w"/>
                                          </p:val>
                                        </p:tav>
                                        <p:tav tm="100000">
                                          <p:val>
                                            <p:fltVal val="0"/>
                                          </p:val>
                                        </p:tav>
                                      </p:tavLst>
                                    </p:anim>
                                    <p:anim calcmode="lin" valueType="num">
                                      <p:cBhvr>
                                        <p:cTn id="15" dur="1000"/>
                                        <p:tgtEl>
                                          <p:spTgt spid="4"/>
                                        </p:tgtEl>
                                        <p:attrNameLst>
                                          <p:attrName>ppt_h</p:attrName>
                                        </p:attrNameLst>
                                      </p:cBhvr>
                                      <p:tavLst>
                                        <p:tav tm="0">
                                          <p:val>
                                            <p:strVal val="ppt_h"/>
                                          </p:val>
                                        </p:tav>
                                        <p:tav tm="100000">
                                          <p:val>
                                            <p:fltVal val="0"/>
                                          </p:val>
                                        </p:tav>
                                      </p:tavLst>
                                    </p:anim>
                                    <p:anim calcmode="lin" valueType="num">
                                      <p:cBhvr>
                                        <p:cTn id="16" dur="1000"/>
                                        <p:tgtEl>
                                          <p:spTgt spid="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 dur="1000"/>
                                        <p:tgtEl>
                                          <p:spTgt spid="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 dur="1" fill="hold">
                                          <p:stCondLst>
                                            <p:cond delay="999"/>
                                          </p:stCondLst>
                                        </p:cTn>
                                        <p:tgtEl>
                                          <p:spTgt spid="4"/>
                                        </p:tgtEl>
                                        <p:attrNameLst>
                                          <p:attrName>style.visibility</p:attrName>
                                        </p:attrNameLst>
                                      </p:cBhvr>
                                      <p:to>
                                        <p:strVal val="hidden"/>
                                      </p:to>
                                    </p:set>
                                  </p:childTnLst>
                                </p:cTn>
                              </p:par>
                            </p:childTnLst>
                          </p:cTn>
                        </p:par>
                        <p:par>
                          <p:cTn id="19" fill="hold">
                            <p:stCondLst>
                              <p:cond delay="1000"/>
                            </p:stCondLst>
                            <p:childTnLst>
                              <p:par>
                                <p:cTn id="20" presetID="15" presetClass="entr" presetSubtype="0" fill="hold" grpId="1"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xit" presetSubtype="0" fill="hold" grpId="0" nodeType="clickEffect">
                                  <p:stCondLst>
                                    <p:cond delay="0"/>
                                  </p:stCondLst>
                                  <p:childTnLst>
                                    <p:anim calcmode="lin" valueType="num">
                                      <p:cBhvr>
                                        <p:cTn id="29" dur="1000"/>
                                        <p:tgtEl>
                                          <p:spTgt spid="6"/>
                                        </p:tgtEl>
                                        <p:attrNameLst>
                                          <p:attrName>ppt_w</p:attrName>
                                        </p:attrNameLst>
                                      </p:cBhvr>
                                      <p:tavLst>
                                        <p:tav tm="0">
                                          <p:val>
                                            <p:strVal val="ppt_w"/>
                                          </p:val>
                                        </p:tav>
                                        <p:tav tm="100000">
                                          <p:val>
                                            <p:fltVal val="0"/>
                                          </p:val>
                                        </p:tav>
                                      </p:tavLst>
                                    </p:anim>
                                    <p:anim calcmode="lin" valueType="num">
                                      <p:cBhvr>
                                        <p:cTn id="30" dur="1000"/>
                                        <p:tgtEl>
                                          <p:spTgt spid="6"/>
                                        </p:tgtEl>
                                        <p:attrNameLst>
                                          <p:attrName>ppt_h</p:attrName>
                                        </p:attrNameLst>
                                      </p:cBhvr>
                                      <p:tavLst>
                                        <p:tav tm="0">
                                          <p:val>
                                            <p:strVal val="ppt_h"/>
                                          </p:val>
                                        </p:tav>
                                        <p:tav tm="100000">
                                          <p:val>
                                            <p:fltVal val="0"/>
                                          </p:val>
                                        </p:tav>
                                      </p:tavLst>
                                    </p:anim>
                                    <p:anim calcmode="lin" valueType="num">
                                      <p:cBhvr>
                                        <p:cTn id="31" dur="1000"/>
                                        <p:tgtEl>
                                          <p:spTgt spid="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2" dur="1000"/>
                                        <p:tgtEl>
                                          <p:spTgt spid="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3" dur="1" fill="hold">
                                          <p:stCondLst>
                                            <p:cond delay="999"/>
                                          </p:stCondLst>
                                        </p:cTn>
                                        <p:tgtEl>
                                          <p:spTgt spid="6"/>
                                        </p:tgtEl>
                                        <p:attrNameLst>
                                          <p:attrName>style.visibility</p:attrName>
                                        </p:attrNameLst>
                                      </p:cBhvr>
                                      <p:to>
                                        <p:strVal val="hidden"/>
                                      </p:to>
                                    </p:set>
                                  </p:childTnLst>
                                </p:cTn>
                              </p:par>
                            </p:childTnLst>
                          </p:cTn>
                        </p:par>
                        <p:par>
                          <p:cTn id="34" fill="hold">
                            <p:stCondLst>
                              <p:cond delay="1000"/>
                            </p:stCondLst>
                            <p:childTnLst>
                              <p:par>
                                <p:cTn id="35" presetID="15"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xit" presetSubtype="0" fill="hold" grpId="1" nodeType="clickEffect">
                                  <p:stCondLst>
                                    <p:cond delay="0"/>
                                  </p:stCondLst>
                                  <p:childTnLst>
                                    <p:anim calcmode="lin" valueType="num">
                                      <p:cBhvr>
                                        <p:cTn id="44" dur="1000"/>
                                        <p:tgtEl>
                                          <p:spTgt spid="7"/>
                                        </p:tgtEl>
                                        <p:attrNameLst>
                                          <p:attrName>ppt_w</p:attrName>
                                        </p:attrNameLst>
                                      </p:cBhvr>
                                      <p:tavLst>
                                        <p:tav tm="0">
                                          <p:val>
                                            <p:strVal val="ppt_w"/>
                                          </p:val>
                                        </p:tav>
                                        <p:tav tm="100000">
                                          <p:val>
                                            <p:fltVal val="0"/>
                                          </p:val>
                                        </p:tav>
                                      </p:tavLst>
                                    </p:anim>
                                    <p:anim calcmode="lin" valueType="num">
                                      <p:cBhvr>
                                        <p:cTn id="45" dur="1000"/>
                                        <p:tgtEl>
                                          <p:spTgt spid="7"/>
                                        </p:tgtEl>
                                        <p:attrNameLst>
                                          <p:attrName>ppt_h</p:attrName>
                                        </p:attrNameLst>
                                      </p:cBhvr>
                                      <p:tavLst>
                                        <p:tav tm="0">
                                          <p:val>
                                            <p:strVal val="ppt_h"/>
                                          </p:val>
                                        </p:tav>
                                        <p:tav tm="100000">
                                          <p:val>
                                            <p:fltVal val="0"/>
                                          </p:val>
                                        </p:tav>
                                      </p:tavLst>
                                    </p:anim>
                                    <p:anim calcmode="lin" valueType="num">
                                      <p:cBhvr>
                                        <p:cTn id="46" dur="10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7" dur="10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8" dur="1" fill="hold">
                                          <p:stCondLst>
                                            <p:cond delay="999"/>
                                          </p:stCondLst>
                                        </p:cTn>
                                        <p:tgtEl>
                                          <p:spTgt spid="7"/>
                                        </p:tgtEl>
                                        <p:attrNameLst>
                                          <p:attrName>style.visibility</p:attrName>
                                        </p:attrNameLst>
                                      </p:cBhvr>
                                      <p:to>
                                        <p:strVal val="hidden"/>
                                      </p:to>
                                    </p:set>
                                  </p:childTnLst>
                                </p:cTn>
                              </p:par>
                            </p:childTnLst>
                          </p:cTn>
                        </p:par>
                        <p:par>
                          <p:cTn id="49" fill="hold">
                            <p:stCondLst>
                              <p:cond delay="1000"/>
                            </p:stCondLst>
                            <p:childTnLst>
                              <p:par>
                                <p:cTn id="50" presetID="15"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fltVal val="0"/>
                                          </p:val>
                                        </p:tav>
                                        <p:tav tm="100000">
                                          <p:val>
                                            <p:strVal val="#ppt_w"/>
                                          </p:val>
                                        </p:tav>
                                      </p:tavLst>
                                    </p:anim>
                                    <p:anim calcmode="lin" valueType="num">
                                      <p:cBhvr>
                                        <p:cTn id="53" dur="1000" fill="hold"/>
                                        <p:tgtEl>
                                          <p:spTgt spid="8"/>
                                        </p:tgtEl>
                                        <p:attrNameLst>
                                          <p:attrName>ppt_h</p:attrName>
                                        </p:attrNameLst>
                                      </p:cBhvr>
                                      <p:tavLst>
                                        <p:tav tm="0">
                                          <p:val>
                                            <p:fltVal val="0"/>
                                          </p:val>
                                        </p:tav>
                                        <p:tav tm="100000">
                                          <p:val>
                                            <p:strVal val="#ppt_h"/>
                                          </p:val>
                                        </p:tav>
                                      </p:tavLst>
                                    </p:anim>
                                    <p:anim calcmode="lin" valueType="num">
                                      <p:cBhvr>
                                        <p:cTn id="5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458200" cy="1295400"/>
          </a:xfrm>
        </p:spPr>
        <p:txBody>
          <a:bodyPr>
            <a:normAutofit/>
          </a:bodyPr>
          <a:lstStyle/>
          <a:p>
            <a:r>
              <a:rPr lang="en-US" sz="4000" dirty="0" smtClean="0"/>
              <a:t>NACO Growth Award – Flotilla – What Does the Flotilla Get if They Earn it?</a:t>
            </a:r>
            <a:endParaRPr lang="en-US" sz="4000" dirty="0"/>
          </a:p>
        </p:txBody>
      </p:sp>
      <p:sp>
        <p:nvSpPr>
          <p:cNvPr id="3" name="Content Placeholder 2"/>
          <p:cNvSpPr>
            <a:spLocks noGrp="1"/>
          </p:cNvSpPr>
          <p:nvPr>
            <p:ph idx="1"/>
          </p:nvPr>
        </p:nvSpPr>
        <p:spPr>
          <a:xfrm>
            <a:off x="457200" y="2895600"/>
            <a:ext cx="8229600" cy="1066800"/>
          </a:xfrm>
        </p:spPr>
        <p:txBody>
          <a:bodyPr>
            <a:noAutofit/>
          </a:bodyPr>
          <a:lstStyle/>
          <a:p>
            <a:pPr>
              <a:buFont typeface="Wingdings" pitchFamily="2" charset="2"/>
              <a:buChar char="Ø"/>
            </a:pPr>
            <a:r>
              <a:rPr lang="en-US" sz="3200" dirty="0" smtClean="0"/>
              <a:t>The NACO Growth Award – Flotilla is a certificate of recognition.</a:t>
            </a:r>
            <a:endParaRPr lang="en-US" sz="3200" dirty="0"/>
          </a:p>
        </p:txBody>
      </p:sp>
      <p:sp>
        <p:nvSpPr>
          <p:cNvPr id="6" name="Content Placeholder 2"/>
          <p:cNvSpPr txBox="1">
            <a:spLocks/>
          </p:cNvSpPr>
          <p:nvPr/>
        </p:nvSpPr>
        <p:spPr>
          <a:xfrm>
            <a:off x="457200" y="4191000"/>
            <a:ext cx="8229600" cy="10668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lang="en-US" sz="3200" dirty="0" smtClean="0"/>
              <a:t>Certificate indicates NET # of members added to the flotilla in that award year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57200" y="5486400"/>
            <a:ext cx="8229600" cy="6096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lang="en-US" sz="3200" dirty="0" smtClean="0"/>
              <a:t>Certificate is signed by NACO</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6"/>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anim calcmode="lin" valueType="num">
                                      <p:cBhvr>
                                        <p:cTn id="16" dur="20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2000"/>
                                        <p:tgtEl>
                                          <p:spTgt spid="8">
                                            <p:txEl>
                                              <p:pRg st="0" end="0"/>
                                            </p:txEl>
                                          </p:spTgt>
                                        </p:tgtEl>
                                      </p:cBhvr>
                                    </p:animEffect>
                                    <p:anim calcmode="lin" valueType="num">
                                      <p:cBhvr>
                                        <p:cTn id="24" dur="2000" fill="hold"/>
                                        <p:tgtEl>
                                          <p:spTgt spid="8">
                                            <p:txEl>
                                              <p:pRg st="0" end="0"/>
                                            </p:txEl>
                                          </p:spTgt>
                                        </p:tgtEl>
                                        <p:attrNameLst>
                                          <p:attrName>style.rotation</p:attrName>
                                        </p:attrNameLst>
                                      </p:cBhvr>
                                      <p:tavLst>
                                        <p:tav tm="0">
                                          <p:val>
                                            <p:fltVal val="720"/>
                                          </p:val>
                                        </p:tav>
                                        <p:tav tm="100000">
                                          <p:val>
                                            <p:fltVal val="0"/>
                                          </p:val>
                                        </p:tav>
                                      </p:tavLst>
                                    </p:anim>
                                    <p:anim calcmode="lin" valueType="num">
                                      <p:cBhvr>
                                        <p:cTn id="25"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6" dur="2000" fill="hold"/>
                                        <p:tgtEl>
                                          <p:spTgt spid="8">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534400" cy="1295400"/>
          </a:xfrm>
        </p:spPr>
        <p:txBody>
          <a:bodyPr>
            <a:noAutofit/>
          </a:bodyPr>
          <a:lstStyle/>
          <a:p>
            <a:r>
              <a:rPr lang="en-US" sz="4500" dirty="0" smtClean="0"/>
              <a:t>NACO Growth Award – Flotilla – What About Multiple Awards?</a:t>
            </a:r>
            <a:endParaRPr lang="en-US" sz="4500" dirty="0"/>
          </a:p>
        </p:txBody>
      </p:sp>
      <p:sp>
        <p:nvSpPr>
          <p:cNvPr id="3" name="Content Placeholder 2"/>
          <p:cNvSpPr>
            <a:spLocks noGrp="1"/>
          </p:cNvSpPr>
          <p:nvPr>
            <p:ph idx="1"/>
          </p:nvPr>
        </p:nvSpPr>
        <p:spPr>
          <a:xfrm>
            <a:off x="457200" y="3352800"/>
            <a:ext cx="8229600" cy="1524000"/>
          </a:xfrm>
        </p:spPr>
        <p:txBody>
          <a:bodyPr>
            <a:noAutofit/>
          </a:bodyPr>
          <a:lstStyle/>
          <a:p>
            <a:pPr>
              <a:buFont typeface="Wingdings" pitchFamily="2" charset="2"/>
              <a:buChar char="Ø"/>
            </a:pPr>
            <a:r>
              <a:rPr lang="en-US" sz="3200" dirty="0" smtClean="0"/>
              <a:t>Multiple awards for subsequent years are issued a new certificate with NET total of members added from that award year</a:t>
            </a:r>
            <a:endParaRPr lang="en-US" sz="3200" dirty="0"/>
          </a:p>
        </p:txBody>
      </p:sp>
      <p:sp>
        <p:nvSpPr>
          <p:cNvPr id="4" name="Footer Placeholder 3"/>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153400" cy="1295400"/>
          </a:xfrm>
        </p:spPr>
        <p:txBody>
          <a:bodyPr>
            <a:normAutofit fontScale="90000"/>
          </a:bodyPr>
          <a:lstStyle/>
          <a:p>
            <a:r>
              <a:rPr lang="en-US" dirty="0" smtClean="0"/>
              <a:t>NACO Growth Award – Flotilla – How Does a Flotilla Apply?</a:t>
            </a:r>
            <a:endParaRPr lang="en-US" dirty="0"/>
          </a:p>
        </p:txBody>
      </p:sp>
      <p:sp>
        <p:nvSpPr>
          <p:cNvPr id="3" name="Content Placeholder 2"/>
          <p:cNvSpPr>
            <a:spLocks noGrp="1"/>
          </p:cNvSpPr>
          <p:nvPr>
            <p:ph idx="1"/>
          </p:nvPr>
        </p:nvSpPr>
        <p:spPr>
          <a:xfrm>
            <a:off x="457200" y="2590800"/>
            <a:ext cx="8229600" cy="914400"/>
          </a:xfrm>
        </p:spPr>
        <p:txBody>
          <a:bodyPr>
            <a:noAutofit/>
          </a:bodyPr>
          <a:lstStyle/>
          <a:p>
            <a:pPr>
              <a:buFont typeface="Wingdings" pitchFamily="2" charset="2"/>
              <a:buChar char="Ø"/>
            </a:pPr>
            <a:r>
              <a:rPr lang="en-US" sz="2400" b="1" dirty="0" smtClean="0"/>
              <a:t>Submission Deadline No later than 30 June for the previous calendar year.</a:t>
            </a:r>
            <a:endParaRPr lang="en-US" sz="2400" dirty="0" smtClean="0"/>
          </a:p>
        </p:txBody>
      </p:sp>
      <p:sp>
        <p:nvSpPr>
          <p:cNvPr id="4" name="Content Placeholder 2"/>
          <p:cNvSpPr txBox="1">
            <a:spLocks/>
          </p:cNvSpPr>
          <p:nvPr/>
        </p:nvSpPr>
        <p:spPr>
          <a:xfrm>
            <a:off x="457200" y="3581400"/>
            <a:ext cx="8229600" cy="838200"/>
          </a:xfrm>
          <a:prstGeom prst="rect">
            <a:avLst/>
          </a:prstGeom>
        </p:spPr>
        <p:txBody>
          <a:bodyPr vert="horz">
            <a:noAutofit/>
          </a:bodyPr>
          <a:lstStyle/>
          <a:p>
            <a:pPr marL="274320" lvl="0" indent="-274320">
              <a:spcBef>
                <a:spcPct val="20000"/>
              </a:spcBef>
              <a:buClr>
                <a:schemeClr val="accent3"/>
              </a:buClr>
              <a:buSzPct val="95000"/>
              <a:buFont typeface="Wingdings" pitchFamily="2" charset="2"/>
              <a:buChar char="Ø"/>
            </a:pPr>
            <a:r>
              <a:rPr lang="en-US" sz="2400" dirty="0" smtClean="0"/>
              <a:t>The Flotilla Commander (FC) must submit the current National form behalf of the Flotilla.</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57200" y="5562600"/>
            <a:ext cx="8229600" cy="838200"/>
          </a:xfrm>
          <a:prstGeom prst="rect">
            <a:avLst/>
          </a:prstGeom>
        </p:spPr>
        <p:txBody>
          <a:bodyPr vert="horz">
            <a:noAutofit/>
          </a:bodyPr>
          <a:lstStyle/>
          <a:p>
            <a:pPr marL="274320" lvl="0" indent="-274320">
              <a:spcBef>
                <a:spcPct val="20000"/>
              </a:spcBef>
              <a:buClr>
                <a:schemeClr val="accent3"/>
              </a:buClr>
              <a:buSzPct val="95000"/>
              <a:buFont typeface="Wingdings" pitchFamily="2" charset="2"/>
              <a:buChar char="Ø"/>
            </a:pPr>
            <a:r>
              <a:rPr lang="en-US" sz="2400" dirty="0" smtClean="0"/>
              <a:t>All information requested must be printed clearly on the application.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4572000"/>
            <a:ext cx="8229600" cy="838200"/>
          </a:xfrm>
          <a:prstGeom prst="rect">
            <a:avLst/>
          </a:prstGeom>
        </p:spPr>
        <p:txBody>
          <a:bodyPr vert="horz">
            <a:noAutofit/>
          </a:bodyPr>
          <a:lstStyle/>
          <a:p>
            <a:pPr marL="274320" lvl="0" indent="-274320">
              <a:spcBef>
                <a:spcPct val="20000"/>
              </a:spcBef>
              <a:buClr>
                <a:schemeClr val="accent3"/>
              </a:buClr>
              <a:buSzPct val="95000"/>
              <a:buFont typeface="Wingdings" pitchFamily="2" charset="2"/>
              <a:buChar char="Ø"/>
            </a:pPr>
            <a:r>
              <a:rPr lang="en-US" sz="2400" dirty="0" smtClean="0"/>
              <a:t>The current National Form is NMGA-FD and can be found on the National Forms Website.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405404336"/>
              </p:ext>
            </p:extLst>
          </p:nvPr>
        </p:nvGraphicFramePr>
        <p:xfrm>
          <a:off x="-457200" y="1981200"/>
          <a:ext cx="9220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09600" y="743712"/>
            <a:ext cx="8001000" cy="1237488"/>
          </a:xfrm>
        </p:spPr>
        <p:txBody>
          <a:bodyPr>
            <a:noAutofit/>
          </a:bodyPr>
          <a:lstStyle/>
          <a:p>
            <a:r>
              <a:rPr lang="en-US" sz="4000" dirty="0" smtClean="0"/>
              <a:t>NACO Growth Award – Individual – Chain of Approval</a:t>
            </a:r>
            <a:endParaRPr lang="en-US" sz="4000" dirty="0"/>
          </a:p>
        </p:txBody>
      </p:sp>
      <p:sp>
        <p:nvSpPr>
          <p:cNvPr id="4" name="Footer Placeholder 3"/>
          <p:cNvSpPr>
            <a:spLocks noGrp="1"/>
          </p:cNvSpPr>
          <p:nvPr>
            <p:ph type="ftr" sz="quarter" idx="11"/>
          </p:nvPr>
        </p:nvSpPr>
        <p:spPr/>
        <p:txBody>
          <a:bodyPr/>
          <a:lstStyle/>
          <a:p>
            <a:r>
              <a:rPr lang="en-US" dirty="0" smtClean="0"/>
              <a:t>National Human Resource Department</a:t>
            </a:r>
            <a:endParaRPr lang="en-US" dirty="0"/>
          </a:p>
        </p:txBody>
      </p:sp>
    </p:spTree>
    <p:extLst>
      <p:ext uri="{BB962C8B-B14F-4D97-AF65-F5344CB8AC3E}">
        <p14:creationId xmlns:p14="http://schemas.microsoft.com/office/powerpoint/2010/main" val="249811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graphicEl>
                                              <a:dgm id="{3E0A594F-232D-46E1-8886-82D2757660DF}"/>
                                            </p:graphicEl>
                                          </p:spTgt>
                                        </p:tgtEl>
                                        <p:attrNameLst>
                                          <p:attrName>style.visibility</p:attrName>
                                        </p:attrNameLst>
                                      </p:cBhvr>
                                      <p:to>
                                        <p:strVal val="visible"/>
                                      </p:to>
                                    </p:set>
                                    <p:animEffect transition="in" filter="blinds(horizontal)">
                                      <p:cBhvr>
                                        <p:cTn id="7" dur="500"/>
                                        <p:tgtEl>
                                          <p:spTgt spid="7">
                                            <p:graphicEl>
                                              <a:dgm id="{3E0A594F-232D-46E1-8886-82D2757660D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graphicEl>
                                              <a:dgm id="{1CB69EB7-610C-4632-95B9-56120435C8F7}"/>
                                            </p:graphicEl>
                                          </p:spTgt>
                                        </p:tgtEl>
                                        <p:attrNameLst>
                                          <p:attrName>style.visibility</p:attrName>
                                        </p:attrNameLst>
                                      </p:cBhvr>
                                      <p:to>
                                        <p:strVal val="visible"/>
                                      </p:to>
                                    </p:set>
                                    <p:animEffect transition="in" filter="blinds(horizontal)">
                                      <p:cBhvr>
                                        <p:cTn id="12" dur="500"/>
                                        <p:tgtEl>
                                          <p:spTgt spid="7">
                                            <p:graphicEl>
                                              <a:dgm id="{1CB69EB7-610C-4632-95B9-56120435C8F7}"/>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graphicEl>
                                              <a:dgm id="{DDDE679E-669E-4AD2-816B-7A98A7A6741B}"/>
                                            </p:graphicEl>
                                          </p:spTgt>
                                        </p:tgtEl>
                                        <p:attrNameLst>
                                          <p:attrName>style.visibility</p:attrName>
                                        </p:attrNameLst>
                                      </p:cBhvr>
                                      <p:to>
                                        <p:strVal val="visible"/>
                                      </p:to>
                                    </p:set>
                                    <p:animEffect transition="in" filter="blinds(horizontal)">
                                      <p:cBhvr>
                                        <p:cTn id="15" dur="500"/>
                                        <p:tgtEl>
                                          <p:spTgt spid="7">
                                            <p:graphicEl>
                                              <a:dgm id="{DDDE679E-669E-4AD2-816B-7A98A7A6741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graphicEl>
                                              <a:dgm id="{80533447-CB22-4FB3-80C7-F3C1D5B18447}"/>
                                            </p:graphicEl>
                                          </p:spTgt>
                                        </p:tgtEl>
                                        <p:attrNameLst>
                                          <p:attrName>style.visibility</p:attrName>
                                        </p:attrNameLst>
                                      </p:cBhvr>
                                      <p:to>
                                        <p:strVal val="visible"/>
                                      </p:to>
                                    </p:set>
                                    <p:animEffect transition="in" filter="blinds(horizontal)">
                                      <p:cBhvr>
                                        <p:cTn id="20" dur="500"/>
                                        <p:tgtEl>
                                          <p:spTgt spid="7">
                                            <p:graphicEl>
                                              <a:dgm id="{80533447-CB22-4FB3-80C7-F3C1D5B18447}"/>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graphicEl>
                                              <a:dgm id="{5790A9D5-F916-46AC-89B4-BBD709F73680}"/>
                                            </p:graphicEl>
                                          </p:spTgt>
                                        </p:tgtEl>
                                        <p:attrNameLst>
                                          <p:attrName>style.visibility</p:attrName>
                                        </p:attrNameLst>
                                      </p:cBhvr>
                                      <p:to>
                                        <p:strVal val="visible"/>
                                      </p:to>
                                    </p:set>
                                    <p:animEffect transition="in" filter="blinds(horizontal)">
                                      <p:cBhvr>
                                        <p:cTn id="23" dur="500"/>
                                        <p:tgtEl>
                                          <p:spTgt spid="7">
                                            <p:graphicEl>
                                              <a:dgm id="{5790A9D5-F916-46AC-89B4-BBD709F7368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graphicEl>
                                              <a:dgm id="{70262EFD-083F-4627-807D-25962AEFF56C}"/>
                                            </p:graphicEl>
                                          </p:spTgt>
                                        </p:tgtEl>
                                        <p:attrNameLst>
                                          <p:attrName>style.visibility</p:attrName>
                                        </p:attrNameLst>
                                      </p:cBhvr>
                                      <p:to>
                                        <p:strVal val="visible"/>
                                      </p:to>
                                    </p:set>
                                    <p:animEffect transition="in" filter="blinds(horizontal)">
                                      <p:cBhvr>
                                        <p:cTn id="28" dur="500"/>
                                        <p:tgtEl>
                                          <p:spTgt spid="7">
                                            <p:graphicEl>
                                              <a:dgm id="{70262EFD-083F-4627-807D-25962AEFF56C}"/>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
                                            <p:graphicEl>
                                              <a:dgm id="{E1C186F8-0249-4E4D-B249-510CE56B29BD}"/>
                                            </p:graphicEl>
                                          </p:spTgt>
                                        </p:tgtEl>
                                        <p:attrNameLst>
                                          <p:attrName>style.visibility</p:attrName>
                                        </p:attrNameLst>
                                      </p:cBhvr>
                                      <p:to>
                                        <p:strVal val="visible"/>
                                      </p:to>
                                    </p:set>
                                    <p:animEffect transition="in" filter="blinds(horizontal)">
                                      <p:cBhvr>
                                        <p:cTn id="31" dur="500"/>
                                        <p:tgtEl>
                                          <p:spTgt spid="7">
                                            <p:graphicEl>
                                              <a:dgm id="{E1C186F8-0249-4E4D-B249-510CE56B29B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
                                            <p:graphicEl>
                                              <a:dgm id="{F3C25EFC-1EAD-4661-9B1D-46EADBF4AA77}"/>
                                            </p:graphicEl>
                                          </p:spTgt>
                                        </p:tgtEl>
                                        <p:attrNameLst>
                                          <p:attrName>style.visibility</p:attrName>
                                        </p:attrNameLst>
                                      </p:cBhvr>
                                      <p:to>
                                        <p:strVal val="visible"/>
                                      </p:to>
                                    </p:set>
                                    <p:animEffect transition="in" filter="blinds(horizontal)">
                                      <p:cBhvr>
                                        <p:cTn id="36" dur="500"/>
                                        <p:tgtEl>
                                          <p:spTgt spid="7">
                                            <p:graphicEl>
                                              <a:dgm id="{F3C25EFC-1EAD-4661-9B1D-46EADBF4AA77}"/>
                                            </p:graphic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
                                            <p:graphicEl>
                                              <a:dgm id="{24D61F3C-A41B-45BE-A50C-F3EEE0F50B4B}"/>
                                            </p:graphicEl>
                                          </p:spTgt>
                                        </p:tgtEl>
                                        <p:attrNameLst>
                                          <p:attrName>style.visibility</p:attrName>
                                        </p:attrNameLst>
                                      </p:cBhvr>
                                      <p:to>
                                        <p:strVal val="visible"/>
                                      </p:to>
                                    </p:set>
                                    <p:animEffect transition="in" filter="blinds(horizontal)">
                                      <p:cBhvr>
                                        <p:cTn id="39" dur="500"/>
                                        <p:tgtEl>
                                          <p:spTgt spid="7">
                                            <p:graphicEl>
                                              <a:dgm id="{24D61F3C-A41B-45BE-A50C-F3EEE0F50B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NACO Growth Award - Division</a:t>
            </a:r>
            <a:endParaRPr lang="en-US" dirty="0"/>
          </a:p>
        </p:txBody>
      </p:sp>
      <p:sp>
        <p:nvSpPr>
          <p:cNvPr id="3" name="Text Placeholder 2"/>
          <p:cNvSpPr>
            <a:spLocks noGrp="1"/>
          </p:cNvSpPr>
          <p:nvPr>
            <p:ph type="body" idx="1"/>
          </p:nvPr>
        </p:nvSpPr>
        <p:spPr>
          <a:xfrm>
            <a:off x="533400" y="2667000"/>
            <a:ext cx="7772400" cy="609600"/>
          </a:xfrm>
        </p:spPr>
        <p:txBody>
          <a:bodyPr>
            <a:normAutofit/>
          </a:bodyPr>
          <a:lstStyle/>
          <a:p>
            <a:pPr>
              <a:buFont typeface="Wingdings" pitchFamily="2" charset="2"/>
              <a:buChar char="Ø"/>
            </a:pPr>
            <a:r>
              <a:rPr lang="en-US" sz="3200" dirty="0" smtClean="0"/>
              <a:t>  What is it?</a:t>
            </a:r>
          </a:p>
        </p:txBody>
      </p:sp>
      <p:sp>
        <p:nvSpPr>
          <p:cNvPr id="4" name="Text Placeholder 2"/>
          <p:cNvSpPr txBox="1">
            <a:spLocks/>
          </p:cNvSpPr>
          <p:nvPr/>
        </p:nvSpPr>
        <p:spPr>
          <a:xfrm>
            <a:off x="533400" y="4267200"/>
            <a:ext cx="7772400" cy="609600"/>
          </a:xfrm>
          <a:prstGeom prst="rect">
            <a:avLst/>
          </a:prstGeom>
        </p:spPr>
        <p:txBody>
          <a:bodyPr vert="horz" lIns="45720" rIns="45720" anchor="t">
            <a:normAutofit fontScale="925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 does the Division get if they earn it?</a:t>
            </a:r>
          </a:p>
        </p:txBody>
      </p:sp>
      <p:sp>
        <p:nvSpPr>
          <p:cNvPr id="5" name="Text Placeholder 2"/>
          <p:cNvSpPr txBox="1">
            <a:spLocks/>
          </p:cNvSpPr>
          <p:nvPr/>
        </p:nvSpPr>
        <p:spPr>
          <a:xfrm>
            <a:off x="533400" y="3200400"/>
            <a:ext cx="7772400" cy="6096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Who is eligible?</a:t>
            </a:r>
          </a:p>
        </p:txBody>
      </p:sp>
      <p:sp>
        <p:nvSpPr>
          <p:cNvPr id="6" name="Text Placeholder 2"/>
          <p:cNvSpPr txBox="1">
            <a:spLocks/>
          </p:cNvSpPr>
          <p:nvPr/>
        </p:nvSpPr>
        <p:spPr>
          <a:xfrm>
            <a:off x="533400" y="5410200"/>
            <a:ext cx="7772400" cy="533400"/>
          </a:xfrm>
          <a:prstGeom prst="rect">
            <a:avLst/>
          </a:prstGeom>
        </p:spPr>
        <p:txBody>
          <a:bodyPr vert="horz" lIns="45720" rIns="45720" anchor="t">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How does a Division Apply?</a:t>
            </a:r>
          </a:p>
        </p:txBody>
      </p:sp>
      <p:sp>
        <p:nvSpPr>
          <p:cNvPr id="7" name="Text Placeholder 2"/>
          <p:cNvSpPr txBox="1">
            <a:spLocks/>
          </p:cNvSpPr>
          <p:nvPr/>
        </p:nvSpPr>
        <p:spPr>
          <a:xfrm>
            <a:off x="533400" y="4800600"/>
            <a:ext cx="7772400" cy="6096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 about multiple awards?</a:t>
            </a:r>
          </a:p>
        </p:txBody>
      </p:sp>
      <p:sp>
        <p:nvSpPr>
          <p:cNvPr id="8" name="Text Placeholder 2"/>
          <p:cNvSpPr txBox="1">
            <a:spLocks/>
          </p:cNvSpPr>
          <p:nvPr/>
        </p:nvSpPr>
        <p:spPr>
          <a:xfrm>
            <a:off x="533400" y="5943600"/>
            <a:ext cx="7772400" cy="533400"/>
          </a:xfrm>
          <a:prstGeom prst="rect">
            <a:avLst/>
          </a:prstGeom>
        </p:spPr>
        <p:txBody>
          <a:bodyPr vert="horz" lIns="45720" rIns="45720" anchor="t">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Chain of Approval</a:t>
            </a:r>
          </a:p>
        </p:txBody>
      </p:sp>
      <p:sp>
        <p:nvSpPr>
          <p:cNvPr id="9" name="Text Placeholder 2"/>
          <p:cNvSpPr txBox="1">
            <a:spLocks/>
          </p:cNvSpPr>
          <p:nvPr/>
        </p:nvSpPr>
        <p:spPr>
          <a:xfrm>
            <a:off x="533400" y="3733800"/>
            <a:ext cx="7772400" cy="6096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What</a:t>
            </a:r>
            <a:r>
              <a:rPr kumimoji="0" lang="en-US" sz="3200" b="0" i="0" u="none" strike="noStrike" kern="1200" cap="none" spc="0" normalizeH="0" noProof="0" dirty="0" smtClean="0">
                <a:ln>
                  <a:noFill/>
                </a:ln>
                <a:solidFill>
                  <a:schemeClr val="tx1"/>
                </a:solidFill>
                <a:effectLst/>
                <a:uLnTx/>
                <a:uFillTx/>
                <a:latin typeface="+mn-lt"/>
                <a:ea typeface="+mn-ea"/>
                <a:cs typeface="+mn-cs"/>
              </a:rPr>
              <a:t> counts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10" name="Footer Placeholder 9"/>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
                                            <p:txEl>
                                              <p:pRg st="0" end="0"/>
                                            </p:txEl>
                                          </p:spTgt>
                                        </p:tgtEl>
                                        <p:attrNameLst>
                                          <p:attrName>ppt_x</p:attrName>
                                          <p:attrName>ppt_y</p:attrName>
                                        </p:attrNameLst>
                                      </p:cBhvr>
                                    </p:animMotion>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000" decel="50000" fill="hold">
                                          <p:stCondLst>
                                            <p:cond delay="0"/>
                                          </p:stCondLst>
                                        </p:cTn>
                                        <p:tgtEl>
                                          <p:spTgt spid="5"/>
                                        </p:tgtEl>
                                        <p:attrNameLst>
                                          <p:attrName>ppt_x</p:attrName>
                                          <p:attrName>ppt_y</p:attrName>
                                        </p:attrNameLst>
                                      </p:cBhvr>
                                    </p:animMotion>
                                    <p:animEffect transition="in" filter="fade">
                                      <p:cBhvr>
                                        <p:cTn id="15" dur="2000"/>
                                        <p:tgtEl>
                                          <p:spTgt spid="5"/>
                                        </p:tgtEl>
                                      </p:cBhvr>
                                    </p:animEffect>
                                  </p:childTnLst>
                                </p:cTn>
                              </p:par>
                            </p:childTnLst>
                          </p:cTn>
                        </p:par>
                        <p:par>
                          <p:cTn id="16" fill="hold">
                            <p:stCondLst>
                              <p:cond delay="4000"/>
                            </p:stCondLst>
                            <p:childTnLst>
                              <p:par>
                                <p:cTn id="17" presetID="5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Scale>
                                      <p:cBhvr>
                                        <p:cTn id="19" dur="2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000" decel="50000" fill="hold">
                                          <p:stCondLst>
                                            <p:cond delay="0"/>
                                          </p:stCondLst>
                                        </p:cTn>
                                        <p:tgtEl>
                                          <p:spTgt spid="9"/>
                                        </p:tgtEl>
                                        <p:attrNameLst>
                                          <p:attrName>ppt_x</p:attrName>
                                          <p:attrName>ppt_y</p:attrName>
                                        </p:attrNameLst>
                                      </p:cBhvr>
                                    </p:animMotion>
                                    <p:animEffect transition="in" filter="fade">
                                      <p:cBhvr>
                                        <p:cTn id="21" dur="2000"/>
                                        <p:tgtEl>
                                          <p:spTgt spid="9"/>
                                        </p:tgtEl>
                                      </p:cBhvr>
                                    </p:animEffect>
                                  </p:childTnLst>
                                </p:cTn>
                              </p:par>
                            </p:childTnLst>
                          </p:cTn>
                        </p:par>
                        <p:par>
                          <p:cTn id="22" fill="hold">
                            <p:stCondLst>
                              <p:cond delay="6000"/>
                            </p:stCondLst>
                            <p:childTnLst>
                              <p:par>
                                <p:cTn id="23" presetID="5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Scale>
                                      <p:cBhvr>
                                        <p:cTn id="25"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2000" decel="50000" fill="hold">
                                          <p:stCondLst>
                                            <p:cond delay="0"/>
                                          </p:stCondLst>
                                        </p:cTn>
                                        <p:tgtEl>
                                          <p:spTgt spid="4"/>
                                        </p:tgtEl>
                                        <p:attrNameLst>
                                          <p:attrName>ppt_x</p:attrName>
                                          <p:attrName>ppt_y</p:attrName>
                                        </p:attrNameLst>
                                      </p:cBhvr>
                                    </p:animMotion>
                                    <p:animEffect transition="in" filter="fade">
                                      <p:cBhvr>
                                        <p:cTn id="27" dur="2000"/>
                                        <p:tgtEl>
                                          <p:spTgt spid="4"/>
                                        </p:tgtEl>
                                      </p:cBhvr>
                                    </p:animEffect>
                                  </p:childTnLst>
                                </p:cTn>
                              </p:par>
                            </p:childTnLst>
                          </p:cTn>
                        </p:par>
                        <p:par>
                          <p:cTn id="28" fill="hold">
                            <p:stCondLst>
                              <p:cond delay="8000"/>
                            </p:stCondLst>
                            <p:childTnLst>
                              <p:par>
                                <p:cTn id="29" presetID="5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Scale>
                                      <p:cBhvr>
                                        <p:cTn id="31"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2000" decel="50000" fill="hold">
                                          <p:stCondLst>
                                            <p:cond delay="0"/>
                                          </p:stCondLst>
                                        </p:cTn>
                                        <p:tgtEl>
                                          <p:spTgt spid="7"/>
                                        </p:tgtEl>
                                        <p:attrNameLst>
                                          <p:attrName>ppt_x</p:attrName>
                                          <p:attrName>ppt_y</p:attrName>
                                        </p:attrNameLst>
                                      </p:cBhvr>
                                    </p:animMotion>
                                    <p:animEffect transition="in" filter="fade">
                                      <p:cBhvr>
                                        <p:cTn id="33" dur="2000"/>
                                        <p:tgtEl>
                                          <p:spTgt spid="7"/>
                                        </p:tgtEl>
                                      </p:cBhvr>
                                    </p:animEffect>
                                  </p:childTnLst>
                                </p:cTn>
                              </p:par>
                            </p:childTnLst>
                          </p:cTn>
                        </p:par>
                        <p:par>
                          <p:cTn id="34" fill="hold">
                            <p:stCondLst>
                              <p:cond delay="10000"/>
                            </p:stCondLst>
                            <p:childTnLst>
                              <p:par>
                                <p:cTn id="35" presetID="52"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Scale>
                                      <p:cBhvr>
                                        <p:cTn id="37"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000" decel="50000" fill="hold">
                                          <p:stCondLst>
                                            <p:cond delay="0"/>
                                          </p:stCondLst>
                                        </p:cTn>
                                        <p:tgtEl>
                                          <p:spTgt spid="6"/>
                                        </p:tgtEl>
                                        <p:attrNameLst>
                                          <p:attrName>ppt_x</p:attrName>
                                          <p:attrName>ppt_y</p:attrName>
                                        </p:attrNameLst>
                                      </p:cBhvr>
                                    </p:animMotion>
                                    <p:animEffect transition="in" filter="fade">
                                      <p:cBhvr>
                                        <p:cTn id="39" dur="2000"/>
                                        <p:tgtEl>
                                          <p:spTgt spid="6"/>
                                        </p:tgtEl>
                                      </p:cBhvr>
                                    </p:animEffect>
                                  </p:childTnLst>
                                </p:cTn>
                              </p:par>
                            </p:childTnLst>
                          </p:cTn>
                        </p:par>
                        <p:par>
                          <p:cTn id="40" fill="hold">
                            <p:stCondLst>
                              <p:cond delay="12000"/>
                            </p:stCondLst>
                            <p:childTnLst>
                              <p:par>
                                <p:cTn id="41" presetID="5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Scale>
                                      <p:cBhvr>
                                        <p:cTn id="43" dur="2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000" decel="50000" fill="hold">
                                          <p:stCondLst>
                                            <p:cond delay="0"/>
                                          </p:stCondLst>
                                        </p:cTn>
                                        <p:tgtEl>
                                          <p:spTgt spid="8"/>
                                        </p:tgtEl>
                                        <p:attrNameLst>
                                          <p:attrName>ppt_x</p:attrName>
                                          <p:attrName>ppt_y</p:attrName>
                                        </p:attrNameLst>
                                      </p:cBhvr>
                                    </p:animMotion>
                                    <p:animEffect transition="in" filter="fade">
                                      <p:cBhvr>
                                        <p:cTn id="4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rmAutofit fontScale="90000"/>
          </a:bodyPr>
          <a:lstStyle/>
          <a:p>
            <a:r>
              <a:rPr lang="en-US" dirty="0" smtClean="0"/>
              <a:t>NACO Growth Award – Division – </a:t>
            </a:r>
            <a:br>
              <a:rPr lang="en-US" dirty="0" smtClean="0"/>
            </a:br>
            <a:r>
              <a:rPr lang="en-US" dirty="0" smtClean="0"/>
              <a:t>What is it?</a:t>
            </a:r>
            <a:endParaRPr lang="en-US" dirty="0"/>
          </a:p>
        </p:txBody>
      </p:sp>
      <p:sp>
        <p:nvSpPr>
          <p:cNvPr id="3" name="Content Placeholder 2"/>
          <p:cNvSpPr>
            <a:spLocks noGrp="1"/>
          </p:cNvSpPr>
          <p:nvPr>
            <p:ph idx="1"/>
          </p:nvPr>
        </p:nvSpPr>
        <p:spPr>
          <a:xfrm>
            <a:off x="457200" y="2514600"/>
            <a:ext cx="8229600" cy="2133600"/>
          </a:xfrm>
        </p:spPr>
        <p:txBody>
          <a:bodyPr>
            <a:noAutofit/>
          </a:bodyPr>
          <a:lstStyle/>
          <a:p>
            <a:pPr>
              <a:buFont typeface="Wingdings" pitchFamily="2" charset="2"/>
              <a:buChar char="Ø"/>
            </a:pPr>
            <a:r>
              <a:rPr lang="en-US" sz="3200" dirty="0" smtClean="0"/>
              <a:t>The NACO Growth Award – Division is awarded for achieving an average NET GAIN of 2 members per flotilla within the Division as determined by AUXDATA</a:t>
            </a:r>
            <a:endParaRPr lang="en-US" sz="3200" dirty="0"/>
          </a:p>
        </p:txBody>
      </p:sp>
      <p:sp>
        <p:nvSpPr>
          <p:cNvPr id="4" name="Content Placeholder 2"/>
          <p:cNvSpPr txBox="1">
            <a:spLocks/>
          </p:cNvSpPr>
          <p:nvPr/>
        </p:nvSpPr>
        <p:spPr>
          <a:xfrm>
            <a:off x="457200" y="4724400"/>
            <a:ext cx="8229600" cy="6096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 an annual award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57200" y="5562600"/>
            <a:ext cx="8229600" cy="11430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lang="en-US" sz="3200" noProof="0" dirty="0" smtClean="0"/>
              <a:t>It can only be awarded only once per calendar year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style.rotation</p:attrName>
                                        </p:attrNameLst>
                                      </p:cBhvr>
                                      <p:tavLst>
                                        <p:tav tm="0">
                                          <p:val>
                                            <p:fltVal val="720"/>
                                          </p:val>
                                        </p:tav>
                                        <p:tav tm="100000">
                                          <p:val>
                                            <p:fltVal val="0"/>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style.rotation</p:attrName>
                                        </p:attrNameLst>
                                      </p:cBhvr>
                                      <p:tavLst>
                                        <p:tav tm="0">
                                          <p:val>
                                            <p:fltVal val="720"/>
                                          </p:val>
                                        </p:tav>
                                        <p:tav tm="100000">
                                          <p:val>
                                            <p:fltVal val="0"/>
                                          </p:val>
                                        </p:tav>
                                      </p:tavLst>
                                    </p:anim>
                                    <p:anim calcmode="lin" valueType="num">
                                      <p:cBhvr>
                                        <p:cTn id="25" dur="2000" fill="hold"/>
                                        <p:tgtEl>
                                          <p:spTgt spid="5"/>
                                        </p:tgtEl>
                                        <p:attrNameLst>
                                          <p:attrName>ppt_h</p:attrName>
                                        </p:attrNameLst>
                                      </p:cBhvr>
                                      <p:tavLst>
                                        <p:tav tm="0">
                                          <p:val>
                                            <p:fltVal val="0"/>
                                          </p:val>
                                        </p:tav>
                                        <p:tav tm="100000">
                                          <p:val>
                                            <p:strVal val="#ppt_h"/>
                                          </p:val>
                                        </p:tav>
                                      </p:tavLst>
                                    </p:anim>
                                    <p:anim calcmode="lin" valueType="num">
                                      <p:cBhvr>
                                        <p:cTn id="26"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295400"/>
          </a:xfrm>
        </p:spPr>
        <p:txBody>
          <a:bodyPr>
            <a:normAutofit fontScale="90000"/>
          </a:bodyPr>
          <a:lstStyle/>
          <a:p>
            <a:r>
              <a:rPr lang="en-US" dirty="0" smtClean="0"/>
              <a:t>NACO Growth Award – Division – Who is Eligible?</a:t>
            </a:r>
            <a:endParaRPr lang="en-US" dirty="0"/>
          </a:p>
        </p:txBody>
      </p:sp>
      <p:sp>
        <p:nvSpPr>
          <p:cNvPr id="3" name="Content Placeholder 2"/>
          <p:cNvSpPr>
            <a:spLocks noGrp="1"/>
          </p:cNvSpPr>
          <p:nvPr>
            <p:ph idx="1"/>
          </p:nvPr>
        </p:nvSpPr>
        <p:spPr>
          <a:xfrm>
            <a:off x="457200" y="3200400"/>
            <a:ext cx="8229600" cy="1524000"/>
          </a:xfrm>
        </p:spPr>
        <p:txBody>
          <a:bodyPr>
            <a:noAutofit/>
          </a:bodyPr>
          <a:lstStyle/>
          <a:p>
            <a:pPr>
              <a:buFont typeface="Wingdings" pitchFamily="2" charset="2"/>
              <a:buChar char="Ø"/>
            </a:pPr>
            <a:r>
              <a:rPr lang="en-US" sz="3200" dirty="0" smtClean="0"/>
              <a:t>Any Division achieving an average NET GAIN of 2 members per flotilla within the Division in one calendar year.</a:t>
            </a:r>
            <a:endParaRPr lang="en-US" sz="3200" dirty="0"/>
          </a:p>
        </p:txBody>
      </p:sp>
      <p:sp>
        <p:nvSpPr>
          <p:cNvPr id="4" name="Footer Placeholder 3"/>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371600"/>
          </a:xfrm>
        </p:spPr>
        <p:txBody>
          <a:bodyPr/>
          <a:lstStyle/>
          <a:p>
            <a:pPr algn="ct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3200" dirty="0" smtClean="0"/>
              <a:t>50</a:t>
            </a:r>
            <a:r>
              <a:rPr lang="en-US" sz="3200" baseline="30000" dirty="0" smtClean="0"/>
              <a:t>th</a:t>
            </a:r>
            <a:r>
              <a:rPr lang="en-US" sz="3200" dirty="0" smtClean="0"/>
              <a:t>, 60</a:t>
            </a:r>
            <a:r>
              <a:rPr lang="en-US" sz="3200" baseline="30000" dirty="0" smtClean="0"/>
              <a:t>th</a:t>
            </a:r>
            <a:r>
              <a:rPr lang="en-US" sz="3200" dirty="0" smtClean="0"/>
              <a:t>, 70</a:t>
            </a:r>
            <a:r>
              <a:rPr lang="en-US" sz="3200" baseline="30000" dirty="0" smtClean="0"/>
              <a:t>th</a:t>
            </a:r>
            <a:r>
              <a:rPr lang="en-US" sz="3200" dirty="0"/>
              <a:t>, &amp; 75</a:t>
            </a:r>
            <a:r>
              <a:rPr lang="en-US" sz="3200" baseline="30000" dirty="0"/>
              <a:t>th</a:t>
            </a:r>
            <a:r>
              <a:rPr lang="en-US" sz="3200" dirty="0"/>
              <a:t> Anniversary Award</a:t>
            </a:r>
            <a:r>
              <a:rPr lang="en-US" sz="6000" dirty="0"/>
              <a:t/>
            </a:r>
            <a:br>
              <a:rPr lang="en-US" sz="6000" dirty="0"/>
            </a:br>
            <a:endParaRPr lang="en-US" dirty="0"/>
          </a:p>
        </p:txBody>
      </p:sp>
      <p:sp>
        <p:nvSpPr>
          <p:cNvPr id="3" name="Text Placeholder 2"/>
          <p:cNvSpPr>
            <a:spLocks noGrp="1"/>
          </p:cNvSpPr>
          <p:nvPr>
            <p:ph type="body" idx="1"/>
          </p:nvPr>
        </p:nvSpPr>
        <p:spPr>
          <a:xfrm>
            <a:off x="533400" y="685800"/>
            <a:ext cx="7772400" cy="5715000"/>
          </a:xfrm>
        </p:spPr>
        <p:txBody>
          <a:bodyPr>
            <a:normAutofit fontScale="25000" lnSpcReduction="20000"/>
          </a:bodyPr>
          <a:lstStyle/>
          <a:p>
            <a:endParaRPr lang="en-US" dirty="0"/>
          </a:p>
          <a:p>
            <a:r>
              <a:rPr lang="en-US" sz="9600" dirty="0"/>
              <a:t>In recognition of reaching the 50th anniversary of its charter date, an Auxiliary region, division, or flotilla may display a 50th anniversary streamer. The 50th anniversary streamer shall be blue with white letters that display, ―50 YEARS‖. Subsequent unit charter anniversaries may be similarly recognized by the following streamers: the 60th anniversary streamer shall be red with white letters that display, ―60 YEARS‖, the 70th anniversary streamer shall be platinum with blue letters that display, ―70 YEARS‖, and the 75th anniversary streamer shall be white with blue letters that display, ―75 YEARS‖. </a:t>
            </a:r>
          </a:p>
          <a:p>
            <a:r>
              <a:rPr lang="en-US" sz="9600" dirty="0"/>
              <a:t>A streamer shall be displayed only as an attachment to the regional flag or the unit‘s Auxiliary ensign. A streamer may be displayed at meetings and for ceremonial purposes. Similar to a commissioning pennant, an Auxiliary organizational unit may only retain and display one streamer of any anniversary, and its custody shall be kept by the unit elected leader. Streamers shall normally be available through the Auxiliary Center (AUXCEN). </a:t>
            </a:r>
            <a:r>
              <a:rPr lang="en-US" sz="8000" dirty="0"/>
              <a:t>	</a:t>
            </a:r>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National Human Resource Department</a:t>
            </a:r>
            <a:endParaRPr lang="en-US" dirty="0"/>
          </a:p>
        </p:txBody>
      </p:sp>
    </p:spTree>
    <p:extLst>
      <p:ext uri="{BB962C8B-B14F-4D97-AF65-F5344CB8AC3E}">
        <p14:creationId xmlns:p14="http://schemas.microsoft.com/office/powerpoint/2010/main" val="27516821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295400"/>
          </a:xfrm>
        </p:spPr>
        <p:txBody>
          <a:bodyPr>
            <a:normAutofit fontScale="90000"/>
          </a:bodyPr>
          <a:lstStyle/>
          <a:p>
            <a:r>
              <a:rPr lang="en-US" dirty="0" smtClean="0"/>
              <a:t>NACO Growth Award – Division – What Counts?</a:t>
            </a:r>
            <a:endParaRPr lang="en-US" dirty="0"/>
          </a:p>
        </p:txBody>
      </p:sp>
      <p:sp>
        <p:nvSpPr>
          <p:cNvPr id="4" name="Content Placeholder 2"/>
          <p:cNvSpPr txBox="1">
            <a:spLocks/>
          </p:cNvSpPr>
          <p:nvPr/>
        </p:nvSpPr>
        <p:spPr>
          <a:xfrm>
            <a:off x="457200" y="3276600"/>
            <a:ext cx="8229600" cy="15240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Recruited members must have</a:t>
            </a:r>
            <a:r>
              <a:rPr kumimoji="0" lang="en-US" sz="3200" b="0" i="0" u="none" strike="noStrike" kern="1200" cap="none" spc="0" normalizeH="0" noProof="0" dirty="0" smtClean="0">
                <a:ln>
                  <a:noFill/>
                </a:ln>
                <a:solidFill>
                  <a:schemeClr val="tx1"/>
                </a:solidFill>
                <a:effectLst/>
                <a:uLnTx/>
                <a:uFillTx/>
                <a:latin typeface="+mn-lt"/>
                <a:ea typeface="+mn-ea"/>
                <a:cs typeface="+mn-cs"/>
              </a:rPr>
              <a:t> completed the New Member Course and been assigned a member # by DIRAUX</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7200" y="3276600"/>
            <a:ext cx="8229600" cy="11430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calendar</a:t>
            </a:r>
            <a:r>
              <a:rPr kumimoji="0" lang="en-US" sz="3200" b="0" i="0" u="none" strike="noStrike" kern="1200" cap="none" spc="0" normalizeH="0" noProof="0" dirty="0" smtClean="0">
                <a:ln>
                  <a:noFill/>
                </a:ln>
                <a:solidFill>
                  <a:schemeClr val="tx1"/>
                </a:solidFill>
                <a:effectLst/>
                <a:uLnTx/>
                <a:uFillTx/>
                <a:latin typeface="+mn-lt"/>
                <a:ea typeface="+mn-ea"/>
                <a:cs typeface="+mn-cs"/>
              </a:rPr>
              <a:t> year begins on January 1 and ends on December 31.</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3276600"/>
            <a:ext cx="8229600" cy="11430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ANY member added to the roster counts (i.e. new members, transfers, etc…)</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57200" y="3276600"/>
            <a:ext cx="8229600" cy="16002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ANY member dropped from the roster counts against the net</a:t>
            </a:r>
            <a:r>
              <a:rPr kumimoji="0" lang="en-US" sz="3200" b="0" i="0" u="none" strike="noStrike" kern="1200" cap="none" spc="0" normalizeH="0" noProof="0" dirty="0" smtClean="0">
                <a:ln>
                  <a:noFill/>
                </a:ln>
                <a:solidFill>
                  <a:schemeClr val="tx1"/>
                </a:solidFill>
                <a:effectLst/>
                <a:uLnTx/>
                <a:uFillTx/>
                <a:latin typeface="+mn-lt"/>
                <a:ea typeface="+mn-ea"/>
                <a:cs typeface="+mn-cs"/>
              </a:rPr>
              <a:t> total for the year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(i.e.</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transfers, retirements, deaths, etc…)</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ooter Placeholder 8"/>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xit" presetSubtype="0" fill="hold" grpId="0" nodeType="clickEffect">
                                  <p:stCondLst>
                                    <p:cond delay="0"/>
                                  </p:stCondLst>
                                  <p:childTnLst>
                                    <p:anim calcmode="lin" valueType="num">
                                      <p:cBhvr>
                                        <p:cTn id="14" dur="1000"/>
                                        <p:tgtEl>
                                          <p:spTgt spid="4"/>
                                        </p:tgtEl>
                                        <p:attrNameLst>
                                          <p:attrName>ppt_w</p:attrName>
                                        </p:attrNameLst>
                                      </p:cBhvr>
                                      <p:tavLst>
                                        <p:tav tm="0">
                                          <p:val>
                                            <p:strVal val="ppt_w"/>
                                          </p:val>
                                        </p:tav>
                                        <p:tav tm="100000">
                                          <p:val>
                                            <p:fltVal val="0"/>
                                          </p:val>
                                        </p:tav>
                                      </p:tavLst>
                                    </p:anim>
                                    <p:anim calcmode="lin" valueType="num">
                                      <p:cBhvr>
                                        <p:cTn id="15" dur="1000"/>
                                        <p:tgtEl>
                                          <p:spTgt spid="4"/>
                                        </p:tgtEl>
                                        <p:attrNameLst>
                                          <p:attrName>ppt_h</p:attrName>
                                        </p:attrNameLst>
                                      </p:cBhvr>
                                      <p:tavLst>
                                        <p:tav tm="0">
                                          <p:val>
                                            <p:strVal val="ppt_h"/>
                                          </p:val>
                                        </p:tav>
                                        <p:tav tm="100000">
                                          <p:val>
                                            <p:fltVal val="0"/>
                                          </p:val>
                                        </p:tav>
                                      </p:tavLst>
                                    </p:anim>
                                    <p:anim calcmode="lin" valueType="num">
                                      <p:cBhvr>
                                        <p:cTn id="16" dur="1000"/>
                                        <p:tgtEl>
                                          <p:spTgt spid="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 dur="1000"/>
                                        <p:tgtEl>
                                          <p:spTgt spid="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 dur="1" fill="hold">
                                          <p:stCondLst>
                                            <p:cond delay="999"/>
                                          </p:stCondLst>
                                        </p:cTn>
                                        <p:tgtEl>
                                          <p:spTgt spid="4"/>
                                        </p:tgtEl>
                                        <p:attrNameLst>
                                          <p:attrName>style.visibility</p:attrName>
                                        </p:attrNameLst>
                                      </p:cBhvr>
                                      <p:to>
                                        <p:strVal val="hidden"/>
                                      </p:to>
                                    </p:set>
                                  </p:childTnLst>
                                </p:cTn>
                              </p:par>
                            </p:childTnLst>
                          </p:cTn>
                        </p:par>
                        <p:par>
                          <p:cTn id="19" fill="hold">
                            <p:stCondLst>
                              <p:cond delay="1000"/>
                            </p:stCondLst>
                            <p:childTnLst>
                              <p:par>
                                <p:cTn id="20" presetID="15" presetClass="entr" presetSubtype="0" fill="hold" grpId="1"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xit" presetSubtype="0" fill="hold" grpId="0" nodeType="clickEffect">
                                  <p:stCondLst>
                                    <p:cond delay="0"/>
                                  </p:stCondLst>
                                  <p:childTnLst>
                                    <p:anim calcmode="lin" valueType="num">
                                      <p:cBhvr>
                                        <p:cTn id="29" dur="1000"/>
                                        <p:tgtEl>
                                          <p:spTgt spid="6"/>
                                        </p:tgtEl>
                                        <p:attrNameLst>
                                          <p:attrName>ppt_w</p:attrName>
                                        </p:attrNameLst>
                                      </p:cBhvr>
                                      <p:tavLst>
                                        <p:tav tm="0">
                                          <p:val>
                                            <p:strVal val="ppt_w"/>
                                          </p:val>
                                        </p:tav>
                                        <p:tav tm="100000">
                                          <p:val>
                                            <p:fltVal val="0"/>
                                          </p:val>
                                        </p:tav>
                                      </p:tavLst>
                                    </p:anim>
                                    <p:anim calcmode="lin" valueType="num">
                                      <p:cBhvr>
                                        <p:cTn id="30" dur="1000"/>
                                        <p:tgtEl>
                                          <p:spTgt spid="6"/>
                                        </p:tgtEl>
                                        <p:attrNameLst>
                                          <p:attrName>ppt_h</p:attrName>
                                        </p:attrNameLst>
                                      </p:cBhvr>
                                      <p:tavLst>
                                        <p:tav tm="0">
                                          <p:val>
                                            <p:strVal val="ppt_h"/>
                                          </p:val>
                                        </p:tav>
                                        <p:tav tm="100000">
                                          <p:val>
                                            <p:fltVal val="0"/>
                                          </p:val>
                                        </p:tav>
                                      </p:tavLst>
                                    </p:anim>
                                    <p:anim calcmode="lin" valueType="num">
                                      <p:cBhvr>
                                        <p:cTn id="31" dur="1000"/>
                                        <p:tgtEl>
                                          <p:spTgt spid="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2" dur="1000"/>
                                        <p:tgtEl>
                                          <p:spTgt spid="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3" dur="1" fill="hold">
                                          <p:stCondLst>
                                            <p:cond delay="999"/>
                                          </p:stCondLst>
                                        </p:cTn>
                                        <p:tgtEl>
                                          <p:spTgt spid="6"/>
                                        </p:tgtEl>
                                        <p:attrNameLst>
                                          <p:attrName>style.visibility</p:attrName>
                                        </p:attrNameLst>
                                      </p:cBhvr>
                                      <p:to>
                                        <p:strVal val="hidden"/>
                                      </p:to>
                                    </p:set>
                                  </p:childTnLst>
                                </p:cTn>
                              </p:par>
                            </p:childTnLst>
                          </p:cTn>
                        </p:par>
                        <p:par>
                          <p:cTn id="34" fill="hold">
                            <p:stCondLst>
                              <p:cond delay="1000"/>
                            </p:stCondLst>
                            <p:childTnLst>
                              <p:par>
                                <p:cTn id="35" presetID="15"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xit" presetSubtype="0" fill="hold" grpId="1" nodeType="clickEffect">
                                  <p:stCondLst>
                                    <p:cond delay="0"/>
                                  </p:stCondLst>
                                  <p:childTnLst>
                                    <p:anim calcmode="lin" valueType="num">
                                      <p:cBhvr>
                                        <p:cTn id="44" dur="1000"/>
                                        <p:tgtEl>
                                          <p:spTgt spid="7"/>
                                        </p:tgtEl>
                                        <p:attrNameLst>
                                          <p:attrName>ppt_w</p:attrName>
                                        </p:attrNameLst>
                                      </p:cBhvr>
                                      <p:tavLst>
                                        <p:tav tm="0">
                                          <p:val>
                                            <p:strVal val="ppt_w"/>
                                          </p:val>
                                        </p:tav>
                                        <p:tav tm="100000">
                                          <p:val>
                                            <p:fltVal val="0"/>
                                          </p:val>
                                        </p:tav>
                                      </p:tavLst>
                                    </p:anim>
                                    <p:anim calcmode="lin" valueType="num">
                                      <p:cBhvr>
                                        <p:cTn id="45" dur="1000"/>
                                        <p:tgtEl>
                                          <p:spTgt spid="7"/>
                                        </p:tgtEl>
                                        <p:attrNameLst>
                                          <p:attrName>ppt_h</p:attrName>
                                        </p:attrNameLst>
                                      </p:cBhvr>
                                      <p:tavLst>
                                        <p:tav tm="0">
                                          <p:val>
                                            <p:strVal val="ppt_h"/>
                                          </p:val>
                                        </p:tav>
                                        <p:tav tm="100000">
                                          <p:val>
                                            <p:fltVal val="0"/>
                                          </p:val>
                                        </p:tav>
                                      </p:tavLst>
                                    </p:anim>
                                    <p:anim calcmode="lin" valueType="num">
                                      <p:cBhvr>
                                        <p:cTn id="46" dur="10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7" dur="10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8" dur="1" fill="hold">
                                          <p:stCondLst>
                                            <p:cond delay="999"/>
                                          </p:stCondLst>
                                        </p:cTn>
                                        <p:tgtEl>
                                          <p:spTgt spid="7"/>
                                        </p:tgtEl>
                                        <p:attrNameLst>
                                          <p:attrName>style.visibility</p:attrName>
                                        </p:attrNameLst>
                                      </p:cBhvr>
                                      <p:to>
                                        <p:strVal val="hidden"/>
                                      </p:to>
                                    </p:set>
                                  </p:childTnLst>
                                </p:cTn>
                              </p:par>
                            </p:childTnLst>
                          </p:cTn>
                        </p:par>
                        <p:par>
                          <p:cTn id="49" fill="hold">
                            <p:stCondLst>
                              <p:cond delay="1000"/>
                            </p:stCondLst>
                            <p:childTnLst>
                              <p:par>
                                <p:cTn id="50" presetID="15"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fltVal val="0"/>
                                          </p:val>
                                        </p:tav>
                                        <p:tav tm="100000">
                                          <p:val>
                                            <p:strVal val="#ppt_w"/>
                                          </p:val>
                                        </p:tav>
                                      </p:tavLst>
                                    </p:anim>
                                    <p:anim calcmode="lin" valueType="num">
                                      <p:cBhvr>
                                        <p:cTn id="53" dur="1000" fill="hold"/>
                                        <p:tgtEl>
                                          <p:spTgt spid="8"/>
                                        </p:tgtEl>
                                        <p:attrNameLst>
                                          <p:attrName>ppt_h</p:attrName>
                                        </p:attrNameLst>
                                      </p:cBhvr>
                                      <p:tavLst>
                                        <p:tav tm="0">
                                          <p:val>
                                            <p:fltVal val="0"/>
                                          </p:val>
                                        </p:tav>
                                        <p:tav tm="100000">
                                          <p:val>
                                            <p:strVal val="#ppt_h"/>
                                          </p:val>
                                        </p:tav>
                                      </p:tavLst>
                                    </p:anim>
                                    <p:anim calcmode="lin" valueType="num">
                                      <p:cBhvr>
                                        <p:cTn id="5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458200" cy="1295400"/>
          </a:xfrm>
        </p:spPr>
        <p:txBody>
          <a:bodyPr>
            <a:normAutofit/>
          </a:bodyPr>
          <a:lstStyle/>
          <a:p>
            <a:r>
              <a:rPr lang="en-US" sz="4000" dirty="0" smtClean="0"/>
              <a:t>NACO Growth Award – Division – What Does the Division Get if They Earn it?</a:t>
            </a:r>
            <a:endParaRPr lang="en-US" sz="4000" dirty="0"/>
          </a:p>
        </p:txBody>
      </p:sp>
      <p:sp>
        <p:nvSpPr>
          <p:cNvPr id="3" name="Content Placeholder 2"/>
          <p:cNvSpPr>
            <a:spLocks noGrp="1"/>
          </p:cNvSpPr>
          <p:nvPr>
            <p:ph idx="1"/>
          </p:nvPr>
        </p:nvSpPr>
        <p:spPr>
          <a:xfrm>
            <a:off x="457200" y="2895600"/>
            <a:ext cx="8229600" cy="1066800"/>
          </a:xfrm>
        </p:spPr>
        <p:txBody>
          <a:bodyPr>
            <a:noAutofit/>
          </a:bodyPr>
          <a:lstStyle/>
          <a:p>
            <a:pPr>
              <a:buFont typeface="Wingdings" pitchFamily="2" charset="2"/>
              <a:buChar char="Ø"/>
            </a:pPr>
            <a:r>
              <a:rPr lang="en-US" sz="3200" dirty="0" smtClean="0"/>
              <a:t>The NACO Growth Award – Division is a certificate of recognition.</a:t>
            </a:r>
            <a:endParaRPr lang="en-US" sz="3200" dirty="0"/>
          </a:p>
        </p:txBody>
      </p:sp>
      <p:sp>
        <p:nvSpPr>
          <p:cNvPr id="6" name="Content Placeholder 2"/>
          <p:cNvSpPr txBox="1">
            <a:spLocks/>
          </p:cNvSpPr>
          <p:nvPr/>
        </p:nvSpPr>
        <p:spPr>
          <a:xfrm>
            <a:off x="457200" y="4191000"/>
            <a:ext cx="8229600" cy="10668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lang="en-US" sz="3200" dirty="0" smtClean="0"/>
              <a:t>Certificate indicates NET # of members added to the Division in that award year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57200" y="5486400"/>
            <a:ext cx="8229600" cy="6096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lang="en-US" sz="3200" dirty="0" smtClean="0"/>
              <a:t>Certificate is signed by NACO</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6"/>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anim calcmode="lin" valueType="num">
                                      <p:cBhvr>
                                        <p:cTn id="16" dur="20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2000"/>
                                        <p:tgtEl>
                                          <p:spTgt spid="8">
                                            <p:txEl>
                                              <p:pRg st="0" end="0"/>
                                            </p:txEl>
                                          </p:spTgt>
                                        </p:tgtEl>
                                      </p:cBhvr>
                                    </p:animEffect>
                                    <p:anim calcmode="lin" valueType="num">
                                      <p:cBhvr>
                                        <p:cTn id="24" dur="2000" fill="hold"/>
                                        <p:tgtEl>
                                          <p:spTgt spid="8">
                                            <p:txEl>
                                              <p:pRg st="0" end="0"/>
                                            </p:txEl>
                                          </p:spTgt>
                                        </p:tgtEl>
                                        <p:attrNameLst>
                                          <p:attrName>style.rotation</p:attrName>
                                        </p:attrNameLst>
                                      </p:cBhvr>
                                      <p:tavLst>
                                        <p:tav tm="0">
                                          <p:val>
                                            <p:fltVal val="720"/>
                                          </p:val>
                                        </p:tav>
                                        <p:tav tm="100000">
                                          <p:val>
                                            <p:fltVal val="0"/>
                                          </p:val>
                                        </p:tav>
                                      </p:tavLst>
                                    </p:anim>
                                    <p:anim calcmode="lin" valueType="num">
                                      <p:cBhvr>
                                        <p:cTn id="25"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6" dur="2000" fill="hold"/>
                                        <p:tgtEl>
                                          <p:spTgt spid="8">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534400" cy="1295400"/>
          </a:xfrm>
        </p:spPr>
        <p:txBody>
          <a:bodyPr>
            <a:noAutofit/>
          </a:bodyPr>
          <a:lstStyle/>
          <a:p>
            <a:r>
              <a:rPr lang="en-US" sz="4500" dirty="0" smtClean="0"/>
              <a:t>NACO Growth Award – Division – What About Multiple Awards?</a:t>
            </a:r>
            <a:endParaRPr lang="en-US" sz="4500" dirty="0"/>
          </a:p>
        </p:txBody>
      </p:sp>
      <p:sp>
        <p:nvSpPr>
          <p:cNvPr id="3" name="Content Placeholder 2"/>
          <p:cNvSpPr>
            <a:spLocks noGrp="1"/>
          </p:cNvSpPr>
          <p:nvPr>
            <p:ph idx="1"/>
          </p:nvPr>
        </p:nvSpPr>
        <p:spPr>
          <a:xfrm>
            <a:off x="457200" y="3352800"/>
            <a:ext cx="8229600" cy="1524000"/>
          </a:xfrm>
        </p:spPr>
        <p:txBody>
          <a:bodyPr>
            <a:noAutofit/>
          </a:bodyPr>
          <a:lstStyle/>
          <a:p>
            <a:pPr>
              <a:buFont typeface="Wingdings" pitchFamily="2" charset="2"/>
              <a:buChar char="Ø"/>
            </a:pPr>
            <a:r>
              <a:rPr lang="en-US" sz="3200" dirty="0" smtClean="0"/>
              <a:t>Multiple awards for subsequent years are issued a new certificate with total NET gain in members from that award year</a:t>
            </a:r>
            <a:endParaRPr lang="en-US" sz="3200" dirty="0"/>
          </a:p>
        </p:txBody>
      </p:sp>
      <p:sp>
        <p:nvSpPr>
          <p:cNvPr id="4" name="Footer Placeholder 3"/>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2312"/>
            <a:ext cx="8153400" cy="1237488"/>
          </a:xfrm>
        </p:spPr>
        <p:txBody>
          <a:bodyPr>
            <a:normAutofit fontScale="90000"/>
          </a:bodyPr>
          <a:lstStyle/>
          <a:p>
            <a:r>
              <a:rPr lang="en-US" dirty="0" smtClean="0"/>
              <a:t>NACO Growth Award – Division – How Does a Division Apply?</a:t>
            </a:r>
            <a:endParaRPr lang="en-US" dirty="0"/>
          </a:p>
        </p:txBody>
      </p:sp>
      <p:sp>
        <p:nvSpPr>
          <p:cNvPr id="3" name="Content Placeholder 2"/>
          <p:cNvSpPr>
            <a:spLocks noGrp="1"/>
          </p:cNvSpPr>
          <p:nvPr>
            <p:ph idx="1"/>
          </p:nvPr>
        </p:nvSpPr>
        <p:spPr>
          <a:xfrm>
            <a:off x="457200" y="2590800"/>
            <a:ext cx="8229600" cy="914400"/>
          </a:xfrm>
        </p:spPr>
        <p:txBody>
          <a:bodyPr>
            <a:noAutofit/>
          </a:bodyPr>
          <a:lstStyle/>
          <a:p>
            <a:pPr>
              <a:buFont typeface="Wingdings" pitchFamily="2" charset="2"/>
              <a:buChar char="Ø"/>
            </a:pPr>
            <a:r>
              <a:rPr lang="en-US" sz="2400" b="1" dirty="0" smtClean="0"/>
              <a:t>Submission Deadline No later than 30 June for the previous calendar year.</a:t>
            </a:r>
            <a:endParaRPr lang="en-US" sz="2400" dirty="0" smtClean="0"/>
          </a:p>
        </p:txBody>
      </p:sp>
      <p:sp>
        <p:nvSpPr>
          <p:cNvPr id="4" name="Content Placeholder 2"/>
          <p:cNvSpPr txBox="1">
            <a:spLocks/>
          </p:cNvSpPr>
          <p:nvPr/>
        </p:nvSpPr>
        <p:spPr>
          <a:xfrm>
            <a:off x="457200" y="3581400"/>
            <a:ext cx="8229600" cy="838200"/>
          </a:xfrm>
          <a:prstGeom prst="rect">
            <a:avLst/>
          </a:prstGeom>
        </p:spPr>
        <p:txBody>
          <a:bodyPr vert="horz">
            <a:noAutofit/>
          </a:bodyPr>
          <a:lstStyle/>
          <a:p>
            <a:pPr marL="274320" lvl="0" indent="-274320">
              <a:spcBef>
                <a:spcPct val="20000"/>
              </a:spcBef>
              <a:buClr>
                <a:schemeClr val="accent3"/>
              </a:buClr>
              <a:buSzPct val="95000"/>
              <a:buFont typeface="Wingdings" pitchFamily="2" charset="2"/>
              <a:buChar char="Ø"/>
            </a:pPr>
            <a:r>
              <a:rPr lang="en-US" sz="2400" dirty="0" smtClean="0"/>
              <a:t>The Division Commander (DCDR) must submit current National form on behalf of the Division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57200" y="5562600"/>
            <a:ext cx="8229600" cy="838200"/>
          </a:xfrm>
          <a:prstGeom prst="rect">
            <a:avLst/>
          </a:prstGeom>
        </p:spPr>
        <p:txBody>
          <a:bodyPr vert="horz">
            <a:noAutofit/>
          </a:bodyPr>
          <a:lstStyle/>
          <a:p>
            <a:pPr marL="274320" lvl="0" indent="-274320">
              <a:spcBef>
                <a:spcPct val="20000"/>
              </a:spcBef>
              <a:buClr>
                <a:schemeClr val="accent3"/>
              </a:buClr>
              <a:buSzPct val="95000"/>
              <a:buFont typeface="Wingdings" pitchFamily="2" charset="2"/>
              <a:buChar char="Ø"/>
            </a:pPr>
            <a:r>
              <a:rPr lang="en-US" sz="2400" dirty="0" smtClean="0"/>
              <a:t>All information requested must be printed clearly on the application.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4572000"/>
            <a:ext cx="8229600" cy="838200"/>
          </a:xfrm>
          <a:prstGeom prst="rect">
            <a:avLst/>
          </a:prstGeom>
        </p:spPr>
        <p:txBody>
          <a:bodyPr vert="horz">
            <a:noAutofit/>
          </a:bodyPr>
          <a:lstStyle/>
          <a:p>
            <a:pPr marL="274320" lvl="0" indent="-274320">
              <a:spcBef>
                <a:spcPct val="20000"/>
              </a:spcBef>
              <a:buClr>
                <a:schemeClr val="accent3"/>
              </a:buClr>
              <a:buSzPct val="95000"/>
              <a:buFont typeface="Wingdings" pitchFamily="2" charset="2"/>
              <a:buChar char="Ø"/>
            </a:pPr>
            <a:r>
              <a:rPr lang="en-US" sz="2400" dirty="0" smtClean="0"/>
              <a:t>The current National Form is NMGA-DF and can be found on the National Forms Website.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892843336"/>
              </p:ext>
            </p:extLst>
          </p:nvPr>
        </p:nvGraphicFramePr>
        <p:xfrm>
          <a:off x="-457200" y="1981200"/>
          <a:ext cx="9220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09600" y="743712"/>
            <a:ext cx="8001000" cy="1237488"/>
          </a:xfrm>
        </p:spPr>
        <p:txBody>
          <a:bodyPr>
            <a:noAutofit/>
          </a:bodyPr>
          <a:lstStyle/>
          <a:p>
            <a:r>
              <a:rPr lang="en-US" sz="4000" dirty="0" smtClean="0"/>
              <a:t>NACO Growth Award – Individual – Chain of Approval</a:t>
            </a:r>
            <a:endParaRPr lang="en-US" sz="4000" dirty="0"/>
          </a:p>
        </p:txBody>
      </p:sp>
      <p:sp>
        <p:nvSpPr>
          <p:cNvPr id="4" name="Footer Placeholder 3"/>
          <p:cNvSpPr>
            <a:spLocks noGrp="1"/>
          </p:cNvSpPr>
          <p:nvPr>
            <p:ph type="ftr" sz="quarter" idx="11"/>
          </p:nvPr>
        </p:nvSpPr>
        <p:spPr/>
        <p:txBody>
          <a:bodyPr/>
          <a:lstStyle/>
          <a:p>
            <a:r>
              <a:rPr lang="en-US" dirty="0" smtClean="0"/>
              <a:t>National Human Resource Department</a:t>
            </a:r>
            <a:endParaRPr lang="en-US" dirty="0"/>
          </a:p>
        </p:txBody>
      </p:sp>
    </p:spTree>
    <p:extLst>
      <p:ext uri="{BB962C8B-B14F-4D97-AF65-F5344CB8AC3E}">
        <p14:creationId xmlns:p14="http://schemas.microsoft.com/office/powerpoint/2010/main" val="249811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graphicEl>
                                              <a:dgm id="{3E0A594F-232D-46E1-8886-82D2757660DF}"/>
                                            </p:graphicEl>
                                          </p:spTgt>
                                        </p:tgtEl>
                                        <p:attrNameLst>
                                          <p:attrName>style.visibility</p:attrName>
                                        </p:attrNameLst>
                                      </p:cBhvr>
                                      <p:to>
                                        <p:strVal val="visible"/>
                                      </p:to>
                                    </p:set>
                                    <p:animEffect transition="in" filter="blinds(horizontal)">
                                      <p:cBhvr>
                                        <p:cTn id="7" dur="500"/>
                                        <p:tgtEl>
                                          <p:spTgt spid="7">
                                            <p:graphicEl>
                                              <a:dgm id="{3E0A594F-232D-46E1-8886-82D2757660D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graphicEl>
                                              <a:dgm id="{1CB69EB7-610C-4632-95B9-56120435C8F7}"/>
                                            </p:graphicEl>
                                          </p:spTgt>
                                        </p:tgtEl>
                                        <p:attrNameLst>
                                          <p:attrName>style.visibility</p:attrName>
                                        </p:attrNameLst>
                                      </p:cBhvr>
                                      <p:to>
                                        <p:strVal val="visible"/>
                                      </p:to>
                                    </p:set>
                                    <p:animEffect transition="in" filter="blinds(horizontal)">
                                      <p:cBhvr>
                                        <p:cTn id="12" dur="500"/>
                                        <p:tgtEl>
                                          <p:spTgt spid="7">
                                            <p:graphicEl>
                                              <a:dgm id="{1CB69EB7-610C-4632-95B9-56120435C8F7}"/>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graphicEl>
                                              <a:dgm id="{DDDE679E-669E-4AD2-816B-7A98A7A6741B}"/>
                                            </p:graphicEl>
                                          </p:spTgt>
                                        </p:tgtEl>
                                        <p:attrNameLst>
                                          <p:attrName>style.visibility</p:attrName>
                                        </p:attrNameLst>
                                      </p:cBhvr>
                                      <p:to>
                                        <p:strVal val="visible"/>
                                      </p:to>
                                    </p:set>
                                    <p:animEffect transition="in" filter="blinds(horizontal)">
                                      <p:cBhvr>
                                        <p:cTn id="15" dur="500"/>
                                        <p:tgtEl>
                                          <p:spTgt spid="7">
                                            <p:graphicEl>
                                              <a:dgm id="{DDDE679E-669E-4AD2-816B-7A98A7A6741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graphicEl>
                                              <a:dgm id="{80533447-CB22-4FB3-80C7-F3C1D5B18447}"/>
                                            </p:graphicEl>
                                          </p:spTgt>
                                        </p:tgtEl>
                                        <p:attrNameLst>
                                          <p:attrName>style.visibility</p:attrName>
                                        </p:attrNameLst>
                                      </p:cBhvr>
                                      <p:to>
                                        <p:strVal val="visible"/>
                                      </p:to>
                                    </p:set>
                                    <p:animEffect transition="in" filter="blinds(horizontal)">
                                      <p:cBhvr>
                                        <p:cTn id="20" dur="500"/>
                                        <p:tgtEl>
                                          <p:spTgt spid="7">
                                            <p:graphicEl>
                                              <a:dgm id="{80533447-CB22-4FB3-80C7-F3C1D5B18447}"/>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graphicEl>
                                              <a:dgm id="{5790A9D5-F916-46AC-89B4-BBD709F73680}"/>
                                            </p:graphicEl>
                                          </p:spTgt>
                                        </p:tgtEl>
                                        <p:attrNameLst>
                                          <p:attrName>style.visibility</p:attrName>
                                        </p:attrNameLst>
                                      </p:cBhvr>
                                      <p:to>
                                        <p:strVal val="visible"/>
                                      </p:to>
                                    </p:set>
                                    <p:animEffect transition="in" filter="blinds(horizontal)">
                                      <p:cBhvr>
                                        <p:cTn id="23" dur="500"/>
                                        <p:tgtEl>
                                          <p:spTgt spid="7">
                                            <p:graphicEl>
                                              <a:dgm id="{5790A9D5-F916-46AC-89B4-BBD709F7368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graphicEl>
                                              <a:dgm id="{70262EFD-083F-4627-807D-25962AEFF56C}"/>
                                            </p:graphicEl>
                                          </p:spTgt>
                                        </p:tgtEl>
                                        <p:attrNameLst>
                                          <p:attrName>style.visibility</p:attrName>
                                        </p:attrNameLst>
                                      </p:cBhvr>
                                      <p:to>
                                        <p:strVal val="visible"/>
                                      </p:to>
                                    </p:set>
                                    <p:animEffect transition="in" filter="blinds(horizontal)">
                                      <p:cBhvr>
                                        <p:cTn id="28" dur="500"/>
                                        <p:tgtEl>
                                          <p:spTgt spid="7">
                                            <p:graphicEl>
                                              <a:dgm id="{70262EFD-083F-4627-807D-25962AEFF56C}"/>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
                                            <p:graphicEl>
                                              <a:dgm id="{E1C186F8-0249-4E4D-B249-510CE56B29BD}"/>
                                            </p:graphicEl>
                                          </p:spTgt>
                                        </p:tgtEl>
                                        <p:attrNameLst>
                                          <p:attrName>style.visibility</p:attrName>
                                        </p:attrNameLst>
                                      </p:cBhvr>
                                      <p:to>
                                        <p:strVal val="visible"/>
                                      </p:to>
                                    </p:set>
                                    <p:animEffect transition="in" filter="blinds(horizontal)">
                                      <p:cBhvr>
                                        <p:cTn id="31" dur="500"/>
                                        <p:tgtEl>
                                          <p:spTgt spid="7">
                                            <p:graphicEl>
                                              <a:dgm id="{E1C186F8-0249-4E4D-B249-510CE56B29B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
                                            <p:graphicEl>
                                              <a:dgm id="{F3C25EFC-1EAD-4661-9B1D-46EADBF4AA77}"/>
                                            </p:graphicEl>
                                          </p:spTgt>
                                        </p:tgtEl>
                                        <p:attrNameLst>
                                          <p:attrName>style.visibility</p:attrName>
                                        </p:attrNameLst>
                                      </p:cBhvr>
                                      <p:to>
                                        <p:strVal val="visible"/>
                                      </p:to>
                                    </p:set>
                                    <p:animEffect transition="in" filter="blinds(horizontal)">
                                      <p:cBhvr>
                                        <p:cTn id="36" dur="500"/>
                                        <p:tgtEl>
                                          <p:spTgt spid="7">
                                            <p:graphicEl>
                                              <a:dgm id="{F3C25EFC-1EAD-4661-9B1D-46EADBF4AA77}"/>
                                            </p:graphic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
                                            <p:graphicEl>
                                              <a:dgm id="{24D61F3C-A41B-45BE-A50C-F3EEE0F50B4B}"/>
                                            </p:graphicEl>
                                          </p:spTgt>
                                        </p:tgtEl>
                                        <p:attrNameLst>
                                          <p:attrName>style.visibility</p:attrName>
                                        </p:attrNameLst>
                                      </p:cBhvr>
                                      <p:to>
                                        <p:strVal val="visible"/>
                                      </p:to>
                                    </p:set>
                                    <p:animEffect transition="in" filter="blinds(horizontal)">
                                      <p:cBhvr>
                                        <p:cTn id="39" dur="500"/>
                                        <p:tgtEl>
                                          <p:spTgt spid="7">
                                            <p:graphicEl>
                                              <a:dgm id="{24D61F3C-A41B-45BE-A50C-F3EEE0F50B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R_Seal_2b[1].png"/>
          <p:cNvPicPr>
            <a:picLocks noChangeAspect="1"/>
          </p:cNvPicPr>
          <p:nvPr/>
        </p:nvPicPr>
        <p:blipFill>
          <a:blip r:embed="rId2" cstate="print"/>
          <a:stretch>
            <a:fillRect/>
          </a:stretch>
        </p:blipFill>
        <p:spPr>
          <a:xfrm>
            <a:off x="4337515" y="990600"/>
            <a:ext cx="4349285" cy="4343400"/>
          </a:xfrm>
          <a:prstGeom prst="rect">
            <a:avLst/>
          </a:prstGeom>
          <a:ln>
            <a:noFill/>
          </a:ln>
          <a:effectLst>
            <a:glow rad="139700">
              <a:schemeClr val="accent3">
                <a:satMod val="175000"/>
                <a:alpha val="40000"/>
              </a:schemeClr>
            </a:glow>
            <a:outerShdw blurRad="76200" dist="12700" dir="2700000" sy="-23000" kx="-800400" algn="bl" rotWithShape="0">
              <a:prstClr val="black">
                <a:alpha val="20000"/>
              </a:prstClr>
            </a:outerShdw>
          </a:effectLst>
          <a:scene3d>
            <a:camera prst="perspectiveFront" fov="5100000">
              <a:rot lat="0" lon="2100000" rev="0"/>
            </a:camera>
            <a:lightRig rig="flood" dir="t">
              <a:rot lat="0" lon="0" rev="13800000"/>
            </a:lightRig>
          </a:scene3d>
          <a:sp3d extrusionH="107950" prstMaterial="plastic">
            <a:bevelB/>
          </a:sp3d>
        </p:spPr>
      </p:pic>
      <p:sp>
        <p:nvSpPr>
          <p:cNvPr id="6" name="TextBox 5"/>
          <p:cNvSpPr txBox="1"/>
          <p:nvPr/>
        </p:nvSpPr>
        <p:spPr>
          <a:xfrm>
            <a:off x="1447800" y="6336268"/>
            <a:ext cx="6553200" cy="369332"/>
          </a:xfrm>
          <a:prstGeom prst="rect">
            <a:avLst/>
          </a:prstGeom>
          <a:noFill/>
        </p:spPr>
        <p:txBody>
          <a:bodyPr wrap="square" rtlCol="0">
            <a:spAutoFit/>
          </a:bodyPr>
          <a:lstStyle/>
          <a:p>
            <a:r>
              <a:rPr lang="en-US" dirty="0" smtClean="0"/>
              <a:t>© 2012 by United States Coast Guard Auxiliary Association, Inc.</a:t>
            </a:r>
            <a:endParaRPr lang="en-US" dirty="0"/>
          </a:p>
        </p:txBody>
      </p:sp>
      <p:sp>
        <p:nvSpPr>
          <p:cNvPr id="7" name="TextBox 6"/>
          <p:cNvSpPr txBox="1"/>
          <p:nvPr/>
        </p:nvSpPr>
        <p:spPr>
          <a:xfrm>
            <a:off x="304800" y="2754868"/>
            <a:ext cx="4343400" cy="369332"/>
          </a:xfrm>
          <a:prstGeom prst="rect">
            <a:avLst/>
          </a:prstGeom>
          <a:noFill/>
        </p:spPr>
        <p:txBody>
          <a:bodyPr wrap="square" rtlCol="0">
            <a:spAutoFit/>
          </a:bodyPr>
          <a:lstStyle/>
          <a:p>
            <a:r>
              <a:rPr lang="en-US" dirty="0" smtClean="0"/>
              <a:t>N-TRAIN 2012</a:t>
            </a:r>
            <a:endParaRPr lang="en-US" dirty="0"/>
          </a:p>
        </p:txBody>
      </p:sp>
      <p:sp>
        <p:nvSpPr>
          <p:cNvPr id="8" name="TextBox 7"/>
          <p:cNvSpPr txBox="1"/>
          <p:nvPr/>
        </p:nvSpPr>
        <p:spPr>
          <a:xfrm>
            <a:off x="304800" y="3124200"/>
            <a:ext cx="4343400" cy="369332"/>
          </a:xfrm>
          <a:prstGeom prst="rect">
            <a:avLst/>
          </a:prstGeom>
          <a:noFill/>
        </p:spPr>
        <p:txBody>
          <a:bodyPr wrap="square" rtlCol="0">
            <a:spAutoFit/>
          </a:bodyPr>
          <a:lstStyle/>
          <a:p>
            <a:r>
              <a:rPr lang="en-US" dirty="0" smtClean="0"/>
              <a:t>St. Louis, MO</a:t>
            </a:r>
            <a:endParaRPr lang="en-US" dirty="0"/>
          </a:p>
        </p:txBody>
      </p:sp>
      <p:sp>
        <p:nvSpPr>
          <p:cNvPr id="10" name="TextBox 9"/>
          <p:cNvSpPr txBox="1"/>
          <p:nvPr/>
        </p:nvSpPr>
        <p:spPr>
          <a:xfrm>
            <a:off x="304800" y="3516868"/>
            <a:ext cx="4343400" cy="369332"/>
          </a:xfrm>
          <a:prstGeom prst="rect">
            <a:avLst/>
          </a:prstGeom>
          <a:noFill/>
        </p:spPr>
        <p:txBody>
          <a:bodyPr wrap="square" rtlCol="0">
            <a:spAutoFit/>
          </a:bodyPr>
          <a:lstStyle/>
          <a:p>
            <a:r>
              <a:rPr lang="en-US" dirty="0" smtClean="0"/>
              <a:t>Under direction and authority of:</a:t>
            </a:r>
            <a:endParaRPr lang="en-US" dirty="0"/>
          </a:p>
        </p:txBody>
      </p:sp>
      <p:sp>
        <p:nvSpPr>
          <p:cNvPr id="11" name="TextBox 10"/>
          <p:cNvSpPr txBox="1"/>
          <p:nvPr/>
        </p:nvSpPr>
        <p:spPr>
          <a:xfrm>
            <a:off x="304800" y="3886200"/>
            <a:ext cx="4343400" cy="369332"/>
          </a:xfrm>
          <a:prstGeom prst="rect">
            <a:avLst/>
          </a:prstGeom>
          <a:noFill/>
        </p:spPr>
        <p:txBody>
          <a:bodyPr wrap="square" rtlCol="0">
            <a:spAutoFit/>
          </a:bodyPr>
          <a:lstStyle/>
          <a:p>
            <a:r>
              <a:rPr lang="en-US" dirty="0" smtClean="0"/>
              <a:t>Joseph G. O’Leary, DIR-H</a:t>
            </a:r>
            <a:endParaRPr lang="en-US" dirty="0"/>
          </a:p>
        </p:txBody>
      </p:sp>
      <p:sp>
        <p:nvSpPr>
          <p:cNvPr id="9" name="Footer Placeholder 8"/>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826008"/>
            <a:ext cx="7772400" cy="850392"/>
          </a:xfrm>
        </p:spPr>
        <p:txBody>
          <a:bodyPr/>
          <a:lstStyle/>
          <a:p>
            <a:r>
              <a:rPr lang="en-US" dirty="0" smtClean="0"/>
              <a:t>Things to Remember:</a:t>
            </a:r>
            <a:endParaRPr lang="en-US" dirty="0"/>
          </a:p>
        </p:txBody>
      </p:sp>
      <p:sp>
        <p:nvSpPr>
          <p:cNvPr id="3" name="Text Placeholder 2"/>
          <p:cNvSpPr>
            <a:spLocks noGrp="1"/>
          </p:cNvSpPr>
          <p:nvPr>
            <p:ph type="body" idx="1"/>
          </p:nvPr>
        </p:nvSpPr>
        <p:spPr>
          <a:xfrm>
            <a:off x="530352" y="1828800"/>
            <a:ext cx="7772400" cy="609600"/>
          </a:xfrm>
        </p:spPr>
        <p:txBody>
          <a:bodyPr>
            <a:normAutofit/>
          </a:bodyPr>
          <a:lstStyle/>
          <a:p>
            <a:pPr>
              <a:buFont typeface="Wingdings" pitchFamily="2" charset="2"/>
              <a:buChar char="Ø"/>
            </a:pPr>
            <a:r>
              <a:rPr lang="en-US" sz="2800" dirty="0" smtClean="0">
                <a:latin typeface="+mj-lt"/>
              </a:rPr>
              <a:t>ALWAYS USE CURRENT FORMS</a:t>
            </a:r>
            <a:endParaRPr lang="en-US" sz="2800" dirty="0" smtClean="0"/>
          </a:p>
        </p:txBody>
      </p:sp>
      <p:sp>
        <p:nvSpPr>
          <p:cNvPr id="4" name="Text Placeholder 2"/>
          <p:cNvSpPr txBox="1">
            <a:spLocks/>
          </p:cNvSpPr>
          <p:nvPr/>
        </p:nvSpPr>
        <p:spPr>
          <a:xfrm>
            <a:off x="533400" y="4495800"/>
            <a:ext cx="7772400" cy="22098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Forms Website</a:t>
            </a:r>
          </a:p>
          <a:p>
            <a:pPr marL="914400" marR="0" lvl="2" indent="-246888" algn="l" defTabSz="914400" rtl="0" eaLnBrk="1" fontAlgn="auto" latinLnBrk="0" hangingPunct="1">
              <a:lnSpc>
                <a:spcPct val="100000"/>
              </a:lnSpc>
              <a:spcBef>
                <a:spcPct val="20000"/>
              </a:spcBef>
              <a:spcAft>
                <a:spcPts val="0"/>
              </a:spcAft>
              <a:buClr>
                <a:schemeClr val="accent2"/>
              </a:buClr>
              <a:buSzPct val="70000"/>
              <a:buFont typeface="Wingdings" pitchFamily="2" charset="2"/>
              <a:buChar char="Ø"/>
              <a:tabLst/>
              <a:defRPr/>
            </a:pPr>
            <a:r>
              <a:rPr kumimoji="0" lang="en-US" sz="1600" b="0" i="0" u="none" strike="noStrike" kern="1200" cap="none" spc="0" normalizeH="0" baseline="0" noProof="0" dirty="0" smtClean="0">
                <a:ln>
                  <a:noFill/>
                </a:ln>
                <a:solidFill>
                  <a:srgbClr val="FFFF00"/>
                </a:solidFill>
                <a:effectLst/>
                <a:uLnTx/>
                <a:uFillTx/>
                <a:latin typeface="+mn-lt"/>
                <a:ea typeface="+mn-ea"/>
                <a:cs typeface="+mn-cs"/>
              </a:rPr>
              <a:t>http://forms.cgaux.org/forms.html</a:t>
            </a:r>
          </a:p>
          <a:p>
            <a:pPr lvl="0">
              <a:spcBef>
                <a:spcPct val="20000"/>
              </a:spcBef>
              <a:buClr>
                <a:schemeClr val="accent3"/>
              </a:buClr>
              <a:buSzPct val="95000"/>
              <a:buFont typeface="Wingdings" pitchFamily="2" charset="2"/>
              <a:buChar char="Ø"/>
              <a:defRPr/>
            </a:pPr>
            <a:r>
              <a:rPr lang="en-US" sz="2200" dirty="0" smtClean="0"/>
              <a:t>Awards Guide Website</a:t>
            </a:r>
          </a:p>
          <a:p>
            <a:pPr lvl="2" indent="-246888">
              <a:spcBef>
                <a:spcPct val="20000"/>
              </a:spcBef>
              <a:buClr>
                <a:schemeClr val="accent2"/>
              </a:buClr>
              <a:buSzPct val="70000"/>
              <a:buFont typeface="Wingdings" pitchFamily="2" charset="2"/>
              <a:buChar char="Ø"/>
              <a:defRPr/>
            </a:pPr>
            <a:r>
              <a:rPr lang="en-US" sz="1600" dirty="0" smtClean="0">
                <a:solidFill>
                  <a:srgbClr val="FFFF00"/>
                </a:solidFill>
              </a:rPr>
              <a:t>http://hdept.cgaux.org/pdf/AwardsGuideMay2010.pdf</a:t>
            </a:r>
          </a:p>
          <a:p>
            <a:pPr lvl="0">
              <a:spcBef>
                <a:spcPct val="20000"/>
              </a:spcBef>
              <a:buClr>
                <a:schemeClr val="accent3"/>
              </a:buClr>
              <a:buSzPct val="95000"/>
              <a:buFont typeface="Wingdings" pitchFamily="2" charset="2"/>
              <a:buChar char="Ø"/>
              <a:defRPr/>
            </a:pPr>
            <a:r>
              <a:rPr lang="en-US" sz="2200" dirty="0" smtClean="0"/>
              <a:t>Auxiliary Officers Website</a:t>
            </a:r>
          </a:p>
          <a:p>
            <a:pPr lvl="2" indent="-246888">
              <a:spcBef>
                <a:spcPct val="20000"/>
              </a:spcBef>
              <a:buClr>
                <a:schemeClr val="accent2"/>
              </a:buClr>
              <a:buSzPct val="70000"/>
              <a:buFont typeface="Wingdings" pitchFamily="2" charset="2"/>
              <a:buChar char="Ø"/>
              <a:defRPr/>
            </a:pPr>
            <a:r>
              <a:rPr lang="en-US" sz="1600" dirty="0" smtClean="0">
                <a:solidFill>
                  <a:srgbClr val="FFFF00"/>
                </a:solidFill>
              </a:rPr>
              <a:t>https://auxofficer.cgaux.org/auxoff/signin4.php</a:t>
            </a:r>
            <a:endParaRPr kumimoji="0" lang="en-US" sz="1600" b="0" i="0" u="none" strike="noStrike" kern="1200" cap="none" spc="0" normalizeH="0" baseline="0" noProof="0" dirty="0" smtClean="0">
              <a:ln>
                <a:noFill/>
              </a:ln>
              <a:solidFill>
                <a:srgbClr val="FFFF00"/>
              </a:solidFill>
              <a:effectLst/>
              <a:uLnTx/>
              <a:uFillTx/>
            </a:endParaRPr>
          </a:p>
        </p:txBody>
      </p:sp>
      <p:sp>
        <p:nvSpPr>
          <p:cNvPr id="5" name="Text Placeholder 2"/>
          <p:cNvSpPr txBox="1">
            <a:spLocks/>
          </p:cNvSpPr>
          <p:nvPr/>
        </p:nvSpPr>
        <p:spPr>
          <a:xfrm>
            <a:off x="533400" y="2590800"/>
            <a:ext cx="7772400" cy="17526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2200" b="0" i="0" u="none" strike="noStrike" kern="1200" cap="none" spc="0" normalizeH="0" baseline="0" noProof="0" dirty="0" smtClean="0">
                <a:ln>
                  <a:noFill/>
                </a:ln>
                <a:solidFill>
                  <a:schemeClr val="tx1"/>
                </a:solidFill>
                <a:effectLst/>
                <a:uLnTx/>
                <a:uFillTx/>
                <a:latin typeface="+mj-lt"/>
                <a:ea typeface="+mn-ea"/>
                <a:cs typeface="+mn-cs"/>
              </a:rPr>
              <a:t>Current National</a:t>
            </a:r>
            <a:r>
              <a:rPr kumimoji="0" lang="en-US" sz="2200" b="0" i="0" u="none" strike="noStrike" kern="1200" cap="none" spc="0" normalizeH="0" noProof="0" dirty="0" smtClean="0">
                <a:ln>
                  <a:noFill/>
                </a:ln>
                <a:solidFill>
                  <a:schemeClr val="tx1"/>
                </a:solidFill>
                <a:effectLst/>
                <a:uLnTx/>
                <a:uFillTx/>
                <a:latin typeface="+mj-lt"/>
                <a:ea typeface="+mn-ea"/>
                <a:cs typeface="+mn-cs"/>
              </a:rPr>
              <a:t> Contacts:</a:t>
            </a:r>
          </a:p>
          <a:p>
            <a:pPr lvl="1">
              <a:spcBef>
                <a:spcPct val="20000"/>
              </a:spcBef>
              <a:buClr>
                <a:schemeClr val="accent3"/>
              </a:buClr>
              <a:buSzPct val="95000"/>
              <a:buFont typeface="Wingdings" pitchFamily="2" charset="2"/>
              <a:buChar char="Ø"/>
            </a:pPr>
            <a:r>
              <a:rPr lang="en-US" sz="2200" dirty="0" smtClean="0">
                <a:latin typeface="+mj-lt"/>
              </a:rPr>
              <a:t>Jonathan Raden, </a:t>
            </a:r>
            <a:r>
              <a:rPr lang="en-US" sz="2200" dirty="0" smtClean="0"/>
              <a:t>Branch Chief – Awards </a:t>
            </a:r>
            <a:endParaRPr lang="en-US" sz="2200" dirty="0" smtClean="0">
              <a:latin typeface="+mj-lt"/>
            </a:endParaRPr>
          </a:p>
          <a:p>
            <a:pPr lvl="1">
              <a:spcBef>
                <a:spcPct val="20000"/>
              </a:spcBef>
              <a:buClr>
                <a:schemeClr val="accent3"/>
              </a:buClr>
              <a:buSzPct val="95000"/>
              <a:buFont typeface="Wingdings" pitchFamily="2" charset="2"/>
              <a:buChar char="Ø"/>
            </a:pPr>
            <a:r>
              <a:rPr lang="en-US" sz="2200" dirty="0" smtClean="0">
                <a:latin typeface="+mj-lt"/>
              </a:rPr>
              <a:t>Christopher Greulich, </a:t>
            </a:r>
            <a:r>
              <a:rPr lang="en-US" sz="2200" dirty="0" smtClean="0"/>
              <a:t>Division Chief – HR</a:t>
            </a:r>
            <a:endParaRPr lang="en-US" sz="2200" dirty="0" smtClean="0">
              <a:latin typeface="+mj-lt"/>
            </a:endParaRPr>
          </a:p>
          <a:p>
            <a:pPr lvl="1">
              <a:spcBef>
                <a:spcPct val="20000"/>
              </a:spcBef>
              <a:buClr>
                <a:schemeClr val="accent3"/>
              </a:buClr>
              <a:buSzPct val="95000"/>
              <a:buFont typeface="Wingdings" pitchFamily="2" charset="2"/>
              <a:buChar char="Ø"/>
            </a:pPr>
            <a:r>
              <a:rPr lang="en-US" sz="2200" baseline="0" dirty="0" smtClean="0">
                <a:latin typeface="+mj-lt"/>
              </a:rPr>
              <a:t>Joseph O’Leary, </a:t>
            </a:r>
            <a:r>
              <a:rPr lang="en-US" sz="2200" dirty="0" smtClean="0"/>
              <a:t>Director of Human Resources</a:t>
            </a:r>
            <a:endParaRPr lang="en-US" sz="2200" baseline="0" dirty="0" smtClean="0">
              <a:latin typeface="+mj-lt"/>
            </a:endParaRPr>
          </a:p>
          <a:p>
            <a:pPr lvl="1">
              <a:spcBef>
                <a:spcPct val="20000"/>
              </a:spcBef>
              <a:buClr>
                <a:schemeClr val="accent3"/>
              </a:buClr>
              <a:buSzPct val="95000"/>
              <a:buFont typeface="Wingdings" pitchFamily="2" charset="2"/>
              <a:buChar char="Ø"/>
            </a:pPr>
            <a:endParaRPr kumimoji="0" lang="en-US" sz="1600" b="0" i="0" u="none" strike="noStrike" kern="1200" cap="none" spc="0" normalizeH="0" baseline="0" noProof="0" dirty="0" smtClean="0">
              <a:ln>
                <a:noFill/>
              </a:ln>
              <a:solidFill>
                <a:schemeClr val="tx1">
                  <a:tint val="75000"/>
                </a:schemeClr>
              </a:solidFill>
              <a:effectLst/>
              <a:uLnTx/>
              <a:uFillTx/>
              <a:latin typeface="+mj-lt"/>
              <a:ea typeface="+mn-ea"/>
              <a:cs typeface="+mn-cs"/>
            </a:endParaRPr>
          </a:p>
          <a:p>
            <a:pPr marL="914400" marR="0" lvl="2" indent="-246888" algn="l" defTabSz="914400" rtl="0" eaLnBrk="1" fontAlgn="auto" latinLnBrk="0" hangingPunct="1">
              <a:lnSpc>
                <a:spcPct val="100000"/>
              </a:lnSpc>
              <a:spcBef>
                <a:spcPct val="20000"/>
              </a:spcBef>
              <a:spcAft>
                <a:spcPts val="0"/>
              </a:spcAft>
              <a:buClr>
                <a:schemeClr val="accent2"/>
              </a:buClr>
              <a:buSzPct val="70000"/>
              <a:buFont typeface="Wingdings" pitchFamily="2" charset="2"/>
              <a:buChar char="Ø"/>
              <a:tabLst/>
              <a:defRPr/>
            </a:pPr>
            <a:endParaRPr kumimoji="0" lang="en-US"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05"/>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 calcmode="lin" valueType="num">
                                      <p:cBhvr>
                                        <p:cTn id="18" dur="500" fill="hold"/>
                                        <p:tgtEl>
                                          <p:spTgt spid="5"/>
                                        </p:tgtEl>
                                        <p:attrNameLst>
                                          <p:attrName>ppt_x</p:attrName>
                                        </p:attrNameLst>
                                      </p:cBhvr>
                                      <p:tavLst>
                                        <p:tav tm="0">
                                          <p:val>
                                            <p:strVal val="#ppt_x-.2"/>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05"/>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 calcmode="lin" valueType="num">
                                      <p:cBhvr>
                                        <p:cTn id="27" dur="500" fill="hold"/>
                                        <p:tgtEl>
                                          <p:spTgt spid="4"/>
                                        </p:tgtEl>
                                        <p:attrNameLst>
                                          <p:attrName>ppt_x</p:attrName>
                                        </p:attrNameLst>
                                      </p:cBhvr>
                                      <p:tavLst>
                                        <p:tav tm="0">
                                          <p:val>
                                            <p:strVal val="#ppt_x-.2"/>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762000"/>
            <a:ext cx="7772400" cy="1612392"/>
          </a:xfrm>
        </p:spPr>
        <p:txBody>
          <a:bodyPr/>
          <a:lstStyle/>
          <a:p>
            <a:pPr algn="ctr"/>
            <a:r>
              <a:rPr lang="en-US" dirty="0" smtClean="0"/>
              <a:t>Auxiliary Recruiting Service Award – AUX RSA</a:t>
            </a:r>
            <a:endParaRPr lang="en-US" dirty="0"/>
          </a:p>
        </p:txBody>
      </p:sp>
      <p:sp>
        <p:nvSpPr>
          <p:cNvPr id="3" name="Text Placeholder 2"/>
          <p:cNvSpPr>
            <a:spLocks noGrp="1"/>
          </p:cNvSpPr>
          <p:nvPr>
            <p:ph type="body" idx="1"/>
          </p:nvPr>
        </p:nvSpPr>
        <p:spPr>
          <a:xfrm>
            <a:off x="533400" y="2438400"/>
            <a:ext cx="7772400" cy="609600"/>
          </a:xfrm>
        </p:spPr>
        <p:txBody>
          <a:bodyPr>
            <a:normAutofit/>
          </a:bodyPr>
          <a:lstStyle/>
          <a:p>
            <a:pPr>
              <a:buFont typeface="Wingdings" pitchFamily="2" charset="2"/>
              <a:buChar char="Ø"/>
            </a:pPr>
            <a:r>
              <a:rPr lang="en-US" sz="3200" dirty="0" smtClean="0"/>
              <a:t>  What is it?</a:t>
            </a:r>
          </a:p>
        </p:txBody>
      </p:sp>
      <p:sp>
        <p:nvSpPr>
          <p:cNvPr id="4" name="Text Placeholder 2"/>
          <p:cNvSpPr txBox="1">
            <a:spLocks/>
          </p:cNvSpPr>
          <p:nvPr/>
        </p:nvSpPr>
        <p:spPr>
          <a:xfrm>
            <a:off x="533400" y="4038600"/>
            <a:ext cx="7772400" cy="6096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 do I get if I earn it?</a:t>
            </a:r>
          </a:p>
        </p:txBody>
      </p:sp>
      <p:sp>
        <p:nvSpPr>
          <p:cNvPr id="5" name="Text Placeholder 2"/>
          <p:cNvSpPr txBox="1">
            <a:spLocks/>
          </p:cNvSpPr>
          <p:nvPr/>
        </p:nvSpPr>
        <p:spPr>
          <a:xfrm>
            <a:off x="533400" y="2971800"/>
            <a:ext cx="7772400" cy="6096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Who is eligible?</a:t>
            </a:r>
          </a:p>
        </p:txBody>
      </p:sp>
      <p:sp>
        <p:nvSpPr>
          <p:cNvPr id="6" name="Text Placeholder 2"/>
          <p:cNvSpPr txBox="1">
            <a:spLocks/>
          </p:cNvSpPr>
          <p:nvPr/>
        </p:nvSpPr>
        <p:spPr>
          <a:xfrm>
            <a:off x="533400" y="5181600"/>
            <a:ext cx="7772400" cy="533400"/>
          </a:xfrm>
          <a:prstGeom prst="rect">
            <a:avLst/>
          </a:prstGeom>
        </p:spPr>
        <p:txBody>
          <a:bodyPr vert="horz" lIns="45720" rIns="45720" anchor="t">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How do I apply for it?</a:t>
            </a:r>
          </a:p>
        </p:txBody>
      </p:sp>
      <p:sp>
        <p:nvSpPr>
          <p:cNvPr id="7" name="Text Placeholder 2"/>
          <p:cNvSpPr txBox="1">
            <a:spLocks/>
          </p:cNvSpPr>
          <p:nvPr/>
        </p:nvSpPr>
        <p:spPr>
          <a:xfrm>
            <a:off x="533400" y="4572000"/>
            <a:ext cx="7772400" cy="6096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 about multiple awards?</a:t>
            </a:r>
          </a:p>
        </p:txBody>
      </p:sp>
      <p:sp>
        <p:nvSpPr>
          <p:cNvPr id="8" name="Text Placeholder 2"/>
          <p:cNvSpPr txBox="1">
            <a:spLocks/>
          </p:cNvSpPr>
          <p:nvPr/>
        </p:nvSpPr>
        <p:spPr>
          <a:xfrm>
            <a:off x="533400" y="5715000"/>
            <a:ext cx="7772400" cy="533400"/>
          </a:xfrm>
          <a:prstGeom prst="rect">
            <a:avLst/>
          </a:prstGeom>
        </p:spPr>
        <p:txBody>
          <a:bodyPr vert="horz" lIns="45720" rIns="45720" anchor="t">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Chain of Approval</a:t>
            </a:r>
          </a:p>
        </p:txBody>
      </p:sp>
      <p:sp>
        <p:nvSpPr>
          <p:cNvPr id="9" name="Text Placeholder 2"/>
          <p:cNvSpPr txBox="1">
            <a:spLocks/>
          </p:cNvSpPr>
          <p:nvPr/>
        </p:nvSpPr>
        <p:spPr>
          <a:xfrm>
            <a:off x="533400" y="3505200"/>
            <a:ext cx="7772400" cy="60960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What counts?</a:t>
            </a:r>
          </a:p>
        </p:txBody>
      </p:sp>
      <p:sp>
        <p:nvSpPr>
          <p:cNvPr id="10" name="Footer Placeholder 9"/>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3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3">
                                            <p:txEl>
                                              <p:pRg st="0" end="0"/>
                                            </p:txEl>
                                          </p:spTgt>
                                        </p:tgtEl>
                                        <p:attrNameLst>
                                          <p:attrName>ppt_x</p:attrName>
                                          <p:attrName>ppt_y</p:attrName>
                                        </p:attrNameLst>
                                      </p:cBhvr>
                                    </p:animMotion>
                                    <p:animEffect transition="in" filter="fade">
                                      <p:cBhvr>
                                        <p:cTn id="9" dur="3000"/>
                                        <p:tgtEl>
                                          <p:spTgt spid="3">
                                            <p:txEl>
                                              <p:pRg st="0" end="0"/>
                                            </p:txEl>
                                          </p:spTgt>
                                        </p:tgtEl>
                                      </p:cBhvr>
                                    </p:animEffect>
                                  </p:childTnLst>
                                </p:cTn>
                              </p:par>
                            </p:childTnLst>
                          </p:cTn>
                        </p:par>
                        <p:par>
                          <p:cTn id="10" fill="hold">
                            <p:stCondLst>
                              <p:cond delay="30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3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3000" decel="50000" fill="hold">
                                          <p:stCondLst>
                                            <p:cond delay="0"/>
                                          </p:stCondLst>
                                        </p:cTn>
                                        <p:tgtEl>
                                          <p:spTgt spid="5"/>
                                        </p:tgtEl>
                                        <p:attrNameLst>
                                          <p:attrName>ppt_x</p:attrName>
                                          <p:attrName>ppt_y</p:attrName>
                                        </p:attrNameLst>
                                      </p:cBhvr>
                                    </p:animMotion>
                                    <p:animEffect transition="in" filter="fade">
                                      <p:cBhvr>
                                        <p:cTn id="15" dur="3000"/>
                                        <p:tgtEl>
                                          <p:spTgt spid="5"/>
                                        </p:tgtEl>
                                      </p:cBhvr>
                                    </p:animEffect>
                                  </p:childTnLst>
                                </p:cTn>
                              </p:par>
                            </p:childTnLst>
                          </p:cTn>
                        </p:par>
                        <p:par>
                          <p:cTn id="16" fill="hold">
                            <p:stCondLst>
                              <p:cond delay="6000"/>
                            </p:stCondLst>
                            <p:childTnLst>
                              <p:par>
                                <p:cTn id="17" presetID="5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Scale>
                                      <p:cBhvr>
                                        <p:cTn id="19" dur="3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3000" decel="50000" fill="hold">
                                          <p:stCondLst>
                                            <p:cond delay="0"/>
                                          </p:stCondLst>
                                        </p:cTn>
                                        <p:tgtEl>
                                          <p:spTgt spid="9"/>
                                        </p:tgtEl>
                                        <p:attrNameLst>
                                          <p:attrName>ppt_x</p:attrName>
                                          <p:attrName>ppt_y</p:attrName>
                                        </p:attrNameLst>
                                      </p:cBhvr>
                                    </p:animMotion>
                                    <p:animEffect transition="in" filter="fade">
                                      <p:cBhvr>
                                        <p:cTn id="21" dur="3000"/>
                                        <p:tgtEl>
                                          <p:spTgt spid="9"/>
                                        </p:tgtEl>
                                      </p:cBhvr>
                                    </p:animEffect>
                                  </p:childTnLst>
                                </p:cTn>
                              </p:par>
                            </p:childTnLst>
                          </p:cTn>
                        </p:par>
                        <p:par>
                          <p:cTn id="22" fill="hold">
                            <p:stCondLst>
                              <p:cond delay="9000"/>
                            </p:stCondLst>
                            <p:childTnLst>
                              <p:par>
                                <p:cTn id="23" presetID="5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Scale>
                                      <p:cBhvr>
                                        <p:cTn id="25" dur="3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3000" decel="50000" fill="hold">
                                          <p:stCondLst>
                                            <p:cond delay="0"/>
                                          </p:stCondLst>
                                        </p:cTn>
                                        <p:tgtEl>
                                          <p:spTgt spid="4"/>
                                        </p:tgtEl>
                                        <p:attrNameLst>
                                          <p:attrName>ppt_x</p:attrName>
                                          <p:attrName>ppt_y</p:attrName>
                                        </p:attrNameLst>
                                      </p:cBhvr>
                                    </p:animMotion>
                                    <p:animEffect transition="in" filter="fade">
                                      <p:cBhvr>
                                        <p:cTn id="27" dur="3000"/>
                                        <p:tgtEl>
                                          <p:spTgt spid="4"/>
                                        </p:tgtEl>
                                      </p:cBhvr>
                                    </p:animEffect>
                                  </p:childTnLst>
                                </p:cTn>
                              </p:par>
                            </p:childTnLst>
                          </p:cTn>
                        </p:par>
                        <p:par>
                          <p:cTn id="28" fill="hold">
                            <p:stCondLst>
                              <p:cond delay="12000"/>
                            </p:stCondLst>
                            <p:childTnLst>
                              <p:par>
                                <p:cTn id="29" presetID="5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Scale>
                                      <p:cBhvr>
                                        <p:cTn id="31" dur="3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3000" decel="50000" fill="hold">
                                          <p:stCondLst>
                                            <p:cond delay="0"/>
                                          </p:stCondLst>
                                        </p:cTn>
                                        <p:tgtEl>
                                          <p:spTgt spid="7"/>
                                        </p:tgtEl>
                                        <p:attrNameLst>
                                          <p:attrName>ppt_x</p:attrName>
                                          <p:attrName>ppt_y</p:attrName>
                                        </p:attrNameLst>
                                      </p:cBhvr>
                                    </p:animMotion>
                                    <p:animEffect transition="in" filter="fade">
                                      <p:cBhvr>
                                        <p:cTn id="33" dur="3000"/>
                                        <p:tgtEl>
                                          <p:spTgt spid="7"/>
                                        </p:tgtEl>
                                      </p:cBhvr>
                                    </p:animEffect>
                                  </p:childTnLst>
                                </p:cTn>
                              </p:par>
                            </p:childTnLst>
                          </p:cTn>
                        </p:par>
                        <p:par>
                          <p:cTn id="34" fill="hold">
                            <p:stCondLst>
                              <p:cond delay="15000"/>
                            </p:stCondLst>
                            <p:childTnLst>
                              <p:par>
                                <p:cTn id="35" presetID="52"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Scale>
                                      <p:cBhvr>
                                        <p:cTn id="37" dur="3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3000" decel="50000" fill="hold">
                                          <p:stCondLst>
                                            <p:cond delay="0"/>
                                          </p:stCondLst>
                                        </p:cTn>
                                        <p:tgtEl>
                                          <p:spTgt spid="6"/>
                                        </p:tgtEl>
                                        <p:attrNameLst>
                                          <p:attrName>ppt_x</p:attrName>
                                          <p:attrName>ppt_y</p:attrName>
                                        </p:attrNameLst>
                                      </p:cBhvr>
                                    </p:animMotion>
                                    <p:animEffect transition="in" filter="fade">
                                      <p:cBhvr>
                                        <p:cTn id="39" dur="3000"/>
                                        <p:tgtEl>
                                          <p:spTgt spid="6"/>
                                        </p:tgtEl>
                                      </p:cBhvr>
                                    </p:animEffect>
                                  </p:childTnLst>
                                </p:cTn>
                              </p:par>
                            </p:childTnLst>
                          </p:cTn>
                        </p:par>
                        <p:par>
                          <p:cTn id="40" fill="hold">
                            <p:stCondLst>
                              <p:cond delay="18000"/>
                            </p:stCondLst>
                            <p:childTnLst>
                              <p:par>
                                <p:cTn id="41" presetID="5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Scale>
                                      <p:cBhvr>
                                        <p:cTn id="43" dur="3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3000" decel="50000" fill="hold">
                                          <p:stCondLst>
                                            <p:cond delay="0"/>
                                          </p:stCondLst>
                                        </p:cTn>
                                        <p:tgtEl>
                                          <p:spTgt spid="8"/>
                                        </p:tgtEl>
                                        <p:attrNameLst>
                                          <p:attrName>ppt_x</p:attrName>
                                          <p:attrName>ppt_y</p:attrName>
                                        </p:attrNameLst>
                                      </p:cBhvr>
                                    </p:animMotion>
                                    <p:animEffect transition="in" filter="fade">
                                      <p:cBhvr>
                                        <p:cTn id="45"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AUX RSA – What is it?</a:t>
            </a:r>
            <a:endParaRPr lang="en-US" dirty="0"/>
          </a:p>
        </p:txBody>
      </p:sp>
      <p:sp>
        <p:nvSpPr>
          <p:cNvPr id="3" name="Content Placeholder 2"/>
          <p:cNvSpPr>
            <a:spLocks noGrp="1"/>
          </p:cNvSpPr>
          <p:nvPr>
            <p:ph idx="1"/>
          </p:nvPr>
        </p:nvSpPr>
        <p:spPr>
          <a:xfrm>
            <a:off x="457200" y="2133600"/>
            <a:ext cx="8229600" cy="2133600"/>
          </a:xfrm>
        </p:spPr>
        <p:txBody>
          <a:bodyPr>
            <a:noAutofit/>
          </a:bodyPr>
          <a:lstStyle/>
          <a:p>
            <a:pPr>
              <a:buFont typeface="Wingdings" pitchFamily="2" charset="2"/>
              <a:buChar char="Ø"/>
            </a:pPr>
            <a:r>
              <a:rPr lang="en-US" sz="3200" dirty="0" smtClean="0"/>
              <a:t>The Auxiliary Recruiting Service award is awarded for recruiting seven or more new Auxiliarists into the Auxiliary as determined and credited through the FC.</a:t>
            </a:r>
            <a:endParaRPr lang="en-US" sz="3200" dirty="0"/>
          </a:p>
        </p:txBody>
      </p:sp>
      <p:sp>
        <p:nvSpPr>
          <p:cNvPr id="4" name="Content Placeholder 2"/>
          <p:cNvSpPr txBox="1">
            <a:spLocks/>
          </p:cNvSpPr>
          <p:nvPr/>
        </p:nvSpPr>
        <p:spPr>
          <a:xfrm>
            <a:off x="457200" y="4419600"/>
            <a:ext cx="8229600" cy="6096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 an Annual Service Award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57200" y="5334000"/>
            <a:ext cx="8229600" cy="11430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lang="en-US" sz="3200" noProof="0" dirty="0" smtClean="0"/>
              <a:t>It can only be awarded only once per calendar year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style.rotation</p:attrName>
                                        </p:attrNameLst>
                                      </p:cBhvr>
                                      <p:tavLst>
                                        <p:tav tm="0">
                                          <p:val>
                                            <p:fltVal val="720"/>
                                          </p:val>
                                        </p:tav>
                                        <p:tav tm="100000">
                                          <p:val>
                                            <p:fltVal val="0"/>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style.rotation</p:attrName>
                                        </p:attrNameLst>
                                      </p:cBhvr>
                                      <p:tavLst>
                                        <p:tav tm="0">
                                          <p:val>
                                            <p:fltVal val="720"/>
                                          </p:val>
                                        </p:tav>
                                        <p:tav tm="100000">
                                          <p:val>
                                            <p:fltVal val="0"/>
                                          </p:val>
                                        </p:tav>
                                      </p:tavLst>
                                    </p:anim>
                                    <p:anim calcmode="lin" valueType="num">
                                      <p:cBhvr>
                                        <p:cTn id="25" dur="2000" fill="hold"/>
                                        <p:tgtEl>
                                          <p:spTgt spid="5"/>
                                        </p:tgtEl>
                                        <p:attrNameLst>
                                          <p:attrName>ppt_h</p:attrName>
                                        </p:attrNameLst>
                                      </p:cBhvr>
                                      <p:tavLst>
                                        <p:tav tm="0">
                                          <p:val>
                                            <p:fltVal val="0"/>
                                          </p:val>
                                        </p:tav>
                                        <p:tav tm="100000">
                                          <p:val>
                                            <p:strVal val="#ppt_h"/>
                                          </p:val>
                                        </p:tav>
                                      </p:tavLst>
                                    </p:anim>
                                    <p:anim calcmode="lin" valueType="num">
                                      <p:cBhvr>
                                        <p:cTn id="26"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normAutofit fontScale="90000"/>
          </a:bodyPr>
          <a:lstStyle/>
          <a:p>
            <a:r>
              <a:rPr lang="en-US" dirty="0" smtClean="0"/>
              <a:t>AUX RSA – Who is Eligible?</a:t>
            </a:r>
            <a:endParaRPr lang="en-US" dirty="0"/>
          </a:p>
        </p:txBody>
      </p:sp>
      <p:sp>
        <p:nvSpPr>
          <p:cNvPr id="3" name="Content Placeholder 2"/>
          <p:cNvSpPr>
            <a:spLocks noGrp="1"/>
          </p:cNvSpPr>
          <p:nvPr>
            <p:ph idx="1"/>
          </p:nvPr>
        </p:nvSpPr>
        <p:spPr>
          <a:xfrm>
            <a:off x="457200" y="2133600"/>
            <a:ext cx="8229600" cy="4495800"/>
          </a:xfrm>
        </p:spPr>
        <p:txBody>
          <a:bodyPr>
            <a:noAutofit/>
          </a:bodyPr>
          <a:lstStyle/>
          <a:p>
            <a:pPr>
              <a:buFont typeface="Wingdings" pitchFamily="2" charset="2"/>
              <a:buChar char="Ø"/>
            </a:pPr>
            <a:r>
              <a:rPr lang="en-US" sz="2400" dirty="0" smtClean="0"/>
              <a:t>The Auxiliary Recruiting Service award is awarded for recruiting seven or more new Auxiliarists into the  Auxiliary as determined and credited through the FC. </a:t>
            </a:r>
          </a:p>
          <a:p>
            <a:pPr>
              <a:buFont typeface="Wingdings" pitchFamily="2" charset="2"/>
              <a:buChar char="Ø"/>
            </a:pPr>
            <a:r>
              <a:rPr lang="en-US" sz="2400" dirty="0" smtClean="0"/>
              <a:t>A new Auxiliarist must be fully processed through completion of their favorable PSI determination and be shifted out of AP status before being credited towards this award. The year in which the date of the new Auxiliarists shift from AP status to IQ or BQ status shall be the year to which the new Auxiliarist shall count toward the recruiting award recognition </a:t>
            </a:r>
            <a:endParaRPr lang="en-US" sz="2400" dirty="0"/>
          </a:p>
        </p:txBody>
      </p:sp>
      <p:sp>
        <p:nvSpPr>
          <p:cNvPr id="4" name="Footer Placeholder 3"/>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458200" cy="1143000"/>
          </a:xfrm>
        </p:spPr>
        <p:txBody>
          <a:bodyPr>
            <a:normAutofit fontScale="90000"/>
          </a:bodyPr>
          <a:lstStyle/>
          <a:p>
            <a:r>
              <a:rPr lang="en-US" dirty="0" smtClean="0"/>
              <a:t>AUX RSA – What Do I Get if I Earn it?</a:t>
            </a:r>
            <a:endParaRPr lang="en-US" dirty="0"/>
          </a:p>
        </p:txBody>
      </p:sp>
      <p:sp>
        <p:nvSpPr>
          <p:cNvPr id="3" name="Content Placeholder 2"/>
          <p:cNvSpPr>
            <a:spLocks noGrp="1"/>
          </p:cNvSpPr>
          <p:nvPr>
            <p:ph idx="1"/>
          </p:nvPr>
        </p:nvSpPr>
        <p:spPr>
          <a:xfrm>
            <a:off x="457200" y="1905000"/>
            <a:ext cx="8229600" cy="2133600"/>
          </a:xfrm>
        </p:spPr>
        <p:txBody>
          <a:bodyPr>
            <a:noAutofit/>
          </a:bodyPr>
          <a:lstStyle/>
          <a:p>
            <a:pPr>
              <a:buFont typeface="Wingdings" pitchFamily="2" charset="2"/>
              <a:buChar char="Ø"/>
            </a:pPr>
            <a:r>
              <a:rPr lang="en-US" sz="3200" dirty="0" smtClean="0"/>
              <a:t>The Annual Performance Auxiliary Recruiting Service Award uses the same ribbon as the discontinued AMOS Member Resources Award with an “S” device</a:t>
            </a:r>
            <a:endParaRPr lang="en-US" sz="3200" dirty="0"/>
          </a:p>
        </p:txBody>
      </p:sp>
      <p:pic>
        <p:nvPicPr>
          <p:cNvPr id="4" name="Picture 3" descr="AuxiliaryRecruitingService.gif"/>
          <p:cNvPicPr>
            <a:picLocks noChangeAspect="1"/>
          </p:cNvPicPr>
          <p:nvPr/>
        </p:nvPicPr>
        <p:blipFill>
          <a:blip r:embed="rId2" cstate="print"/>
          <a:stretch>
            <a:fillRect/>
          </a:stretch>
        </p:blipFill>
        <p:spPr>
          <a:xfrm>
            <a:off x="1836174" y="4876800"/>
            <a:ext cx="2278626" cy="685800"/>
          </a:xfrm>
          <a:prstGeom prst="rect">
            <a:avLst/>
          </a:prstGeom>
        </p:spPr>
      </p:pic>
      <p:pic>
        <p:nvPicPr>
          <p:cNvPr id="5" name="Picture 4" descr="recruiting-service.jpg"/>
          <p:cNvPicPr>
            <a:picLocks noChangeAspect="1"/>
          </p:cNvPicPr>
          <p:nvPr/>
        </p:nvPicPr>
        <p:blipFill>
          <a:blip r:embed="rId3" cstate="print"/>
          <a:stretch>
            <a:fillRect/>
          </a:stretch>
        </p:blipFill>
        <p:spPr>
          <a:xfrm>
            <a:off x="5257800" y="4038600"/>
            <a:ext cx="1371600" cy="2743200"/>
          </a:xfrm>
          <a:prstGeom prst="rect">
            <a:avLst/>
          </a:prstGeom>
        </p:spPr>
      </p:pic>
      <p:sp>
        <p:nvSpPr>
          <p:cNvPr id="6" name="Footer Placeholder 5"/>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000"/>
                                        <p:tgtEl>
                                          <p:spTgt spid="3">
                                            <p:txEl>
                                              <p:pRg st="0" end="0"/>
                                            </p:txEl>
                                          </p:spTgt>
                                        </p:tgtEl>
                                      </p:cBhvr>
                                    </p:animEffect>
                                    <p:anim calcmode="lin" valueType="num">
                                      <p:cBhvr>
                                        <p:cTn id="22"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3"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534400" cy="1143000"/>
          </a:xfrm>
        </p:spPr>
        <p:txBody>
          <a:bodyPr>
            <a:noAutofit/>
          </a:bodyPr>
          <a:lstStyle/>
          <a:p>
            <a:r>
              <a:rPr lang="en-US" sz="4000" dirty="0" smtClean="0"/>
              <a:t>AUX RSA – What About Multiple Awards?</a:t>
            </a:r>
            <a:endParaRPr lang="en-US" sz="4000" dirty="0"/>
          </a:p>
        </p:txBody>
      </p:sp>
      <p:sp>
        <p:nvSpPr>
          <p:cNvPr id="3" name="Content Placeholder 2"/>
          <p:cNvSpPr>
            <a:spLocks noGrp="1"/>
          </p:cNvSpPr>
          <p:nvPr>
            <p:ph idx="1"/>
          </p:nvPr>
        </p:nvSpPr>
        <p:spPr>
          <a:xfrm>
            <a:off x="457200" y="2209800"/>
            <a:ext cx="8229600" cy="1524000"/>
          </a:xfrm>
        </p:spPr>
        <p:txBody>
          <a:bodyPr>
            <a:noAutofit/>
          </a:bodyPr>
          <a:lstStyle/>
          <a:p>
            <a:pPr>
              <a:buFont typeface="Wingdings" pitchFamily="2" charset="2"/>
              <a:buChar char="Ø"/>
            </a:pPr>
            <a:r>
              <a:rPr lang="en-US" sz="3200" dirty="0" smtClean="0"/>
              <a:t>Multiple awards for subsequent years are indicated by adding 3/16-inch bronze or silver stars.</a:t>
            </a:r>
            <a:endParaRPr lang="en-US" sz="3200" dirty="0"/>
          </a:p>
        </p:txBody>
      </p:sp>
      <p:pic>
        <p:nvPicPr>
          <p:cNvPr id="1026" name="Picture 2"/>
          <p:cNvPicPr>
            <a:picLocks noChangeAspect="1" noChangeArrowheads="1"/>
          </p:cNvPicPr>
          <p:nvPr/>
        </p:nvPicPr>
        <p:blipFill>
          <a:blip r:embed="rId2" cstate="print"/>
          <a:srcRect/>
          <a:stretch>
            <a:fillRect/>
          </a:stretch>
        </p:blipFill>
        <p:spPr bwMode="auto">
          <a:xfrm>
            <a:off x="2895600" y="3962400"/>
            <a:ext cx="958646" cy="762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934712" y="4038600"/>
            <a:ext cx="932688" cy="685800"/>
          </a:xfrm>
          <a:prstGeom prst="rect">
            <a:avLst/>
          </a:prstGeom>
          <a:noFill/>
          <a:ln w="9525">
            <a:noFill/>
            <a:miter lim="800000"/>
            <a:headEnd/>
            <a:tailEnd/>
          </a:ln>
        </p:spPr>
      </p:pic>
      <p:sp>
        <p:nvSpPr>
          <p:cNvPr id="8" name="Content Placeholder 2"/>
          <p:cNvSpPr txBox="1">
            <a:spLocks/>
          </p:cNvSpPr>
          <p:nvPr/>
        </p:nvSpPr>
        <p:spPr>
          <a:xfrm>
            <a:off x="457200" y="5105400"/>
            <a:ext cx="8229600" cy="15240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See chart in Chapter </a:t>
            </a:r>
            <a:r>
              <a:rPr lang="en-US" sz="3200" noProof="0" dirty="0" smtClean="0"/>
              <a:t>11</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of AUXMAN for proper placement of stars on subsequent awards.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6"/>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0-#ppt_w/2"/>
                                          </p:val>
                                        </p:tav>
                                        <p:tav tm="100000">
                                          <p:val>
                                            <p:strVal val="#ppt_x"/>
                                          </p:val>
                                        </p:tav>
                                      </p:tavLst>
                                    </p:anim>
                                    <p:anim calcmode="lin" valueType="num">
                                      <p:cBhvr additive="base">
                                        <p:cTn id="14" dur="500" fill="hold"/>
                                        <p:tgtEl>
                                          <p:spTgt spid="102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1+#ppt_w/2"/>
                                          </p:val>
                                        </p:tav>
                                        <p:tav tm="100000">
                                          <p:val>
                                            <p:strVal val="#ppt_x"/>
                                          </p:val>
                                        </p:tav>
                                      </p:tavLst>
                                    </p:anim>
                                    <p:anim calcmode="lin" valueType="num">
                                      <p:cBhvr additive="base">
                                        <p:cTn id="1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AUX RSA – How Do I Apply For It?</a:t>
            </a:r>
            <a:endParaRPr lang="en-US" dirty="0"/>
          </a:p>
        </p:txBody>
      </p:sp>
      <p:sp>
        <p:nvSpPr>
          <p:cNvPr id="3" name="Content Placeholder 2"/>
          <p:cNvSpPr>
            <a:spLocks noGrp="1"/>
          </p:cNvSpPr>
          <p:nvPr>
            <p:ph idx="1"/>
          </p:nvPr>
        </p:nvSpPr>
        <p:spPr>
          <a:xfrm>
            <a:off x="457200" y="2057400"/>
            <a:ext cx="8229600" cy="914400"/>
          </a:xfrm>
        </p:spPr>
        <p:txBody>
          <a:bodyPr>
            <a:noAutofit/>
          </a:bodyPr>
          <a:lstStyle/>
          <a:p>
            <a:pPr>
              <a:buFont typeface="Wingdings" pitchFamily="2" charset="2"/>
              <a:buChar char="Ø"/>
            </a:pPr>
            <a:r>
              <a:rPr lang="en-US" sz="2400" b="1" dirty="0" smtClean="0"/>
              <a:t>Submission Deadline No later than 30 June for the previous calendar year.</a:t>
            </a:r>
            <a:endParaRPr lang="en-US" sz="2400" dirty="0" smtClean="0"/>
          </a:p>
        </p:txBody>
      </p:sp>
      <p:sp>
        <p:nvSpPr>
          <p:cNvPr id="4" name="Content Placeholder 2"/>
          <p:cNvSpPr txBox="1">
            <a:spLocks/>
          </p:cNvSpPr>
          <p:nvPr/>
        </p:nvSpPr>
        <p:spPr>
          <a:xfrm>
            <a:off x="457200" y="2971800"/>
            <a:ext cx="8229600" cy="8382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Member must have his or her Flotilla Commander (FC) submit the current National Form on their</a:t>
            </a:r>
            <a:r>
              <a:rPr kumimoji="0" lang="en-US" sz="2400" b="0" i="0" u="none" strike="noStrike" kern="1200" cap="none" spc="0" normalizeH="0" noProof="0" dirty="0" smtClean="0">
                <a:ln>
                  <a:noFill/>
                </a:ln>
                <a:solidFill>
                  <a:schemeClr val="tx1"/>
                </a:solidFill>
                <a:effectLst/>
                <a:uLnTx/>
                <a:uFillTx/>
                <a:latin typeface="+mn-lt"/>
                <a:ea typeface="+mn-ea"/>
                <a:cs typeface="+mn-cs"/>
              </a:rPr>
              <a:t> behalf.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57200" y="3886200"/>
            <a:ext cx="8229600" cy="8382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current National Form is AUX-RSA and can be found on the National Forms website. </a:t>
            </a:r>
          </a:p>
        </p:txBody>
      </p:sp>
      <p:sp>
        <p:nvSpPr>
          <p:cNvPr id="6" name="Content Placeholder 2"/>
          <p:cNvSpPr txBox="1">
            <a:spLocks/>
          </p:cNvSpPr>
          <p:nvPr/>
        </p:nvSpPr>
        <p:spPr>
          <a:xfrm>
            <a:off x="457200" y="4800600"/>
            <a:ext cx="8229600" cy="8382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All information requested must be printed clearly on the application.</a:t>
            </a:r>
          </a:p>
        </p:txBody>
      </p:sp>
      <p:sp>
        <p:nvSpPr>
          <p:cNvPr id="7" name="Footer Placeholder 6"/>
          <p:cNvSpPr>
            <a:spLocks noGrp="1"/>
          </p:cNvSpPr>
          <p:nvPr>
            <p:ph type="ftr" sz="quarter" idx="11"/>
          </p:nvPr>
        </p:nvSpPr>
        <p:spPr/>
        <p:txBody>
          <a:bodyPr/>
          <a:lstStyle/>
          <a:p>
            <a:r>
              <a:rPr lang="en-US" dirty="0" smtClean="0"/>
              <a:t>National Human Resource Department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596</TotalTime>
  <Words>2089</Words>
  <Application>Microsoft Office PowerPoint</Application>
  <PresentationFormat>On-screen Show (4:3)</PresentationFormat>
  <Paragraphs>215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U.S. Coast Guard Auxiliary:</vt:lpstr>
      <vt:lpstr>What We Will Cover:</vt:lpstr>
      <vt:lpstr>     50th, 60th, 70th, &amp; 75th Anniversary Award </vt:lpstr>
      <vt:lpstr>Auxiliary Recruiting Service Award – AUX RSA</vt:lpstr>
      <vt:lpstr>AUX RSA – What is it?</vt:lpstr>
      <vt:lpstr>AUX RSA – Who is Eligible?</vt:lpstr>
      <vt:lpstr>AUX RSA – What Do I Get if I Earn it?</vt:lpstr>
      <vt:lpstr>AUX RSA – What About Multiple Awards?</vt:lpstr>
      <vt:lpstr>AUX RSA – How Do I Apply For It?</vt:lpstr>
      <vt:lpstr>AUX RSA - Chain of Approval</vt:lpstr>
      <vt:lpstr>NACO Growth Award - Individual</vt:lpstr>
      <vt:lpstr>NACO Growth Award – Individual –  What is it?</vt:lpstr>
      <vt:lpstr>NACO Growth Award – Individual – Who is Eligible?</vt:lpstr>
      <vt:lpstr>NACO Growth Award – Individual – What Counts?</vt:lpstr>
      <vt:lpstr>NACO Growth Award – Individual – What Do I Get if I Earn it?</vt:lpstr>
      <vt:lpstr>NACO Growth Award – Individual – What About Multiple Awards?</vt:lpstr>
      <vt:lpstr>NACO Growth Award – Individual – How Do I Apply For It?</vt:lpstr>
      <vt:lpstr>NACO Growth Award – Individual – Chain of Approval</vt:lpstr>
      <vt:lpstr>NACO Growth Award - Flotilla</vt:lpstr>
      <vt:lpstr>NACO Growth Award – Flotilla –  What is it?</vt:lpstr>
      <vt:lpstr>NACO Growth Award – Flotilla – Who is Eligible?</vt:lpstr>
      <vt:lpstr>NACO Growth Award – Flotilla – What Counts?</vt:lpstr>
      <vt:lpstr>NACO Growth Award – Flotilla – What Does the Flotilla Get if They Earn it?</vt:lpstr>
      <vt:lpstr>NACO Growth Award – Flotilla – What About Multiple Awards?</vt:lpstr>
      <vt:lpstr>NACO Growth Award – Flotilla – How Does a Flotilla Apply?</vt:lpstr>
      <vt:lpstr>NACO Growth Award – Individual – Chain of Approval</vt:lpstr>
      <vt:lpstr>NACO Growth Award - Division</vt:lpstr>
      <vt:lpstr>NACO Growth Award – Division –  What is it?</vt:lpstr>
      <vt:lpstr>NACO Growth Award – Division – Who is Eligible?</vt:lpstr>
      <vt:lpstr>NACO Growth Award – Division – What Counts?</vt:lpstr>
      <vt:lpstr>NACO Growth Award – Division – What Does the Division Get if They Earn it?</vt:lpstr>
      <vt:lpstr>NACO Growth Award – Division – What About Multiple Awards?</vt:lpstr>
      <vt:lpstr>NACO Growth Award – Division – How Does a Division Apply?</vt:lpstr>
      <vt:lpstr>NACO Growth Award – Individual – Chain of Approval</vt:lpstr>
      <vt:lpstr>PowerPoint Presentation</vt:lpstr>
      <vt:lpstr>Things to Remember: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Coast Guard Auxiliary:</dc:title>
  <dc:creator>Chris Greulich</dc:creator>
  <cp:lastModifiedBy>JGO</cp:lastModifiedBy>
  <cp:revision>129</cp:revision>
  <dcterms:created xsi:type="dcterms:W3CDTF">2010-12-11T21:01:42Z</dcterms:created>
  <dcterms:modified xsi:type="dcterms:W3CDTF">2012-01-27T16:55:33Z</dcterms:modified>
</cp:coreProperties>
</file>