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31"/>
  </p:notesMasterIdLst>
  <p:sldIdLst>
    <p:sldId id="257" r:id="rId4"/>
    <p:sldId id="291" r:id="rId5"/>
    <p:sldId id="258" r:id="rId6"/>
    <p:sldId id="281" r:id="rId7"/>
    <p:sldId id="271" r:id="rId8"/>
    <p:sldId id="268" r:id="rId9"/>
    <p:sldId id="292" r:id="rId10"/>
    <p:sldId id="270" r:id="rId11"/>
    <p:sldId id="272" r:id="rId12"/>
    <p:sldId id="278" r:id="rId13"/>
    <p:sldId id="279" r:id="rId14"/>
    <p:sldId id="280" r:id="rId15"/>
    <p:sldId id="293" r:id="rId16"/>
    <p:sldId id="274" r:id="rId17"/>
    <p:sldId id="286" r:id="rId18"/>
    <p:sldId id="273" r:id="rId19"/>
    <p:sldId id="285" r:id="rId20"/>
    <p:sldId id="275" r:id="rId21"/>
    <p:sldId id="287" r:id="rId22"/>
    <p:sldId id="276" r:id="rId23"/>
    <p:sldId id="288" r:id="rId24"/>
    <p:sldId id="289" r:id="rId25"/>
    <p:sldId id="282" r:id="rId26"/>
    <p:sldId id="283" r:id="rId27"/>
    <p:sldId id="284" r:id="rId28"/>
    <p:sldId id="294" r:id="rId29"/>
    <p:sldId id="29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840" y="-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32BECA-5947-43FB-B9C2-2FD1BF2ECA1A}" type="datetimeFigureOut">
              <a:rPr lang="en-US" smtClean="0"/>
              <a:pPr/>
              <a:t>2/15/2011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73FE40-7F79-4A2A-932B-0C43EC611CD8}" type="slidenum">
              <a:rPr lang="en-US" smtClean="0"/>
              <a:pPr/>
              <a:t>‹#›</a:t>
            </a:fld>
            <a:endParaRPr lang="en-US"/>
          </a:p>
        </p:txBody>
      </p:sp>
    </p:spTree>
    <p:extLst>
      <p:ext uri="{BB962C8B-B14F-4D97-AF65-F5344CB8AC3E}">
        <p14:creationId xmlns:p14="http://schemas.microsoft.com/office/powerpoint/2010/main" xmlns="" val="1174701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2/15/2011 3:41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2/15/2011 3:41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2/15/2011 3:41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2/15/2011 3:41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2/15/2011 3:41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2/15/2011 3:41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2/15/2011 3:41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2/15/2011 3:41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2/15/2011 3:41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2/15/2011 3:41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C-Schools</a:t>
            </a:r>
            <a:r>
              <a:rPr lang="en-US" baseline="0" dirty="0" smtClean="0"/>
              <a:t> – IT, PA, Flight, </a:t>
            </a:r>
            <a:r>
              <a:rPr lang="en-US" dirty="0" smtClean="0"/>
              <a:t>ICS.NIMS – L.E. Careers, FINMAN – Business, AUXCHEF – basic</a:t>
            </a:r>
            <a:r>
              <a:rPr lang="en-US" baseline="0" dirty="0" smtClean="0"/>
              <a:t> cooking and sanitation</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2/15/2011 3:41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2/15/2011 3:41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2/15/2011 3:41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2/15/2011 3:41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2/15/2011 3:41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2/15/2011 3:41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2/15/2011 3:41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2/15/2011 3:41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2/15/2011 3:41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2/15/2011 3:41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ICS courses for work</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2/15/2011 3:41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2/15/2011 3:41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2/15/2011 3:41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2/15/2011 3:41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2/15/2011 3:41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2/15/2011 3:41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2/15/2011 3:41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59.gif"/><Relationship Id="rId5" Type="http://schemas.openxmlformats.org/officeDocument/2006/relationships/hyperlink" Target="http://www.shopauxiliary.com/MembershipSignIn.php" TargetMode="Externa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hyperlink" Target="http://www.shopauxiliary.com/MembershipSignIn.php"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59.gif"/></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3" Type="http://schemas.openxmlformats.org/officeDocument/2006/relationships/image" Target="../media/image18.jpeg"/><Relationship Id="rId18" Type="http://schemas.openxmlformats.org/officeDocument/2006/relationships/image" Target="../media/image23.gif"/><Relationship Id="rId26" Type="http://schemas.openxmlformats.org/officeDocument/2006/relationships/image" Target="../media/image31.gif"/><Relationship Id="rId39" Type="http://schemas.openxmlformats.org/officeDocument/2006/relationships/image" Target="../media/image42.gif"/><Relationship Id="rId3" Type="http://schemas.openxmlformats.org/officeDocument/2006/relationships/image" Target="../media/image8.gif"/><Relationship Id="rId21" Type="http://schemas.openxmlformats.org/officeDocument/2006/relationships/image" Target="../media/image26.jpeg"/><Relationship Id="rId34" Type="http://schemas.openxmlformats.org/officeDocument/2006/relationships/hyperlink" Target="http://click.linksynergy.com/fs-bin/click?id=n05rcSjyU7I&amp;offerid=60941.10000004&amp;type=4&amp;subid=0" TargetMode="External"/><Relationship Id="rId42" Type="http://schemas.openxmlformats.org/officeDocument/2006/relationships/image" Target="../media/image45.gif"/><Relationship Id="rId47" Type="http://schemas.openxmlformats.org/officeDocument/2006/relationships/image" Target="../media/image50.gif"/><Relationship Id="rId50" Type="http://schemas.openxmlformats.org/officeDocument/2006/relationships/image" Target="../media/image53.gif"/><Relationship Id="rId7" Type="http://schemas.openxmlformats.org/officeDocument/2006/relationships/image" Target="../media/image12.jpeg"/><Relationship Id="rId12" Type="http://schemas.openxmlformats.org/officeDocument/2006/relationships/image" Target="../media/image17.gif"/><Relationship Id="rId17" Type="http://schemas.openxmlformats.org/officeDocument/2006/relationships/image" Target="../media/image22.gif"/><Relationship Id="rId25" Type="http://schemas.openxmlformats.org/officeDocument/2006/relationships/image" Target="../media/image30.gif"/><Relationship Id="rId33" Type="http://schemas.openxmlformats.org/officeDocument/2006/relationships/image" Target="../media/image37.gif"/><Relationship Id="rId38" Type="http://schemas.openxmlformats.org/officeDocument/2006/relationships/image" Target="../media/image41.gif"/><Relationship Id="rId46" Type="http://schemas.openxmlformats.org/officeDocument/2006/relationships/image" Target="../media/image49.gif"/><Relationship Id="rId2" Type="http://schemas.openxmlformats.org/officeDocument/2006/relationships/notesSlide" Target="../notesSlides/notesSlide8.xml"/><Relationship Id="rId16" Type="http://schemas.openxmlformats.org/officeDocument/2006/relationships/image" Target="../media/image21.jpeg"/><Relationship Id="rId20" Type="http://schemas.openxmlformats.org/officeDocument/2006/relationships/image" Target="../media/image25.gif"/><Relationship Id="rId29" Type="http://schemas.openxmlformats.org/officeDocument/2006/relationships/image" Target="../media/image34.jpeg"/><Relationship Id="rId41" Type="http://schemas.openxmlformats.org/officeDocument/2006/relationships/image" Target="../media/image44.gif"/><Relationship Id="rId1" Type="http://schemas.openxmlformats.org/officeDocument/2006/relationships/slideLayout" Target="../slideLayouts/slideLayout3.xml"/><Relationship Id="rId6" Type="http://schemas.openxmlformats.org/officeDocument/2006/relationships/image" Target="../media/image11.jpeg"/><Relationship Id="rId11" Type="http://schemas.openxmlformats.org/officeDocument/2006/relationships/image" Target="../media/image16.jpeg"/><Relationship Id="rId24" Type="http://schemas.openxmlformats.org/officeDocument/2006/relationships/image" Target="../media/image29.jpeg"/><Relationship Id="rId32" Type="http://schemas.openxmlformats.org/officeDocument/2006/relationships/hyperlink" Target="http://click.linksynergy.com/fs-bin/click?id=n05rcSjyU7I&amp;offerid=64951.10000021&amp;type=3&amp;subid=0" TargetMode="External"/><Relationship Id="rId37" Type="http://schemas.openxmlformats.org/officeDocument/2006/relationships/image" Target="../media/image40.gif"/><Relationship Id="rId40" Type="http://schemas.openxmlformats.org/officeDocument/2006/relationships/image" Target="../media/image43.gif"/><Relationship Id="rId45" Type="http://schemas.openxmlformats.org/officeDocument/2006/relationships/image" Target="../media/image48.gif"/><Relationship Id="rId5" Type="http://schemas.openxmlformats.org/officeDocument/2006/relationships/image" Target="../media/image10.jpeg"/><Relationship Id="rId15" Type="http://schemas.openxmlformats.org/officeDocument/2006/relationships/image" Target="../media/image20.gif"/><Relationship Id="rId23" Type="http://schemas.openxmlformats.org/officeDocument/2006/relationships/image" Target="../media/image28.jpeg"/><Relationship Id="rId28" Type="http://schemas.openxmlformats.org/officeDocument/2006/relationships/image" Target="../media/image33.gif"/><Relationship Id="rId36" Type="http://schemas.openxmlformats.org/officeDocument/2006/relationships/image" Target="../media/image39.gif"/><Relationship Id="rId49" Type="http://schemas.openxmlformats.org/officeDocument/2006/relationships/image" Target="../media/image52.gif"/><Relationship Id="rId10" Type="http://schemas.openxmlformats.org/officeDocument/2006/relationships/image" Target="../media/image15.jpeg"/><Relationship Id="rId19" Type="http://schemas.openxmlformats.org/officeDocument/2006/relationships/image" Target="../media/image24.jpeg"/><Relationship Id="rId31" Type="http://schemas.openxmlformats.org/officeDocument/2006/relationships/image" Target="../media/image36.gif"/><Relationship Id="rId44" Type="http://schemas.openxmlformats.org/officeDocument/2006/relationships/image" Target="../media/image47.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gif"/><Relationship Id="rId22" Type="http://schemas.openxmlformats.org/officeDocument/2006/relationships/image" Target="../media/image27.jpeg"/><Relationship Id="rId27" Type="http://schemas.openxmlformats.org/officeDocument/2006/relationships/image" Target="../media/image32.jpeg"/><Relationship Id="rId30" Type="http://schemas.openxmlformats.org/officeDocument/2006/relationships/image" Target="../media/image35.gif"/><Relationship Id="rId35" Type="http://schemas.openxmlformats.org/officeDocument/2006/relationships/image" Target="../media/image38.jpeg"/><Relationship Id="rId43" Type="http://schemas.openxmlformats.org/officeDocument/2006/relationships/image" Target="../media/image46.gif"/><Relationship Id="rId48" Type="http://schemas.openxmlformats.org/officeDocument/2006/relationships/image" Target="../media/image51.gif"/><Relationship Id="rId8"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xmlns="">
                  <a14:imgLayer r:embed="rId4">
                    <a14:imgEffect>
                      <a14:artisticCrisscrossEtching/>
                    </a14:imgEffect>
                    <a14:imgEffect>
                      <a14:colorTemperature colorTemp="11200"/>
                    </a14:imgEffect>
                  </a14:imgLayer>
                </a14:imgProps>
              </a:ext>
              <a:ext uri="{28A0092B-C50C-407E-A947-70E740481C1C}">
                <a14:useLocalDpi xmlns:a14="http://schemas.microsoft.com/office/drawing/2010/main" xmlns="" val="0"/>
              </a:ext>
            </a:extLst>
          </a:blip>
          <a:stretch>
            <a:fillRect/>
          </a:stretch>
        </p:blipFill>
        <p:spPr>
          <a:xfrm>
            <a:off x="1515740" y="381000"/>
            <a:ext cx="6104260" cy="6096000"/>
          </a:xfrm>
          <a:prstGeom prst="rect">
            <a:avLst/>
          </a:prstGeom>
          <a:effectLst>
            <a:innerShdw blurRad="63500" dist="50800" dir="10800000">
              <a:prstClr val="black">
                <a:alpha val="50000"/>
              </a:prstClr>
            </a:inn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repeatCount="indefinite"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0"/>
                                        <p:tgtEl>
                                          <p:spTgt spid="4"/>
                                        </p:tgtEl>
                                      </p:cBhvr>
                                    </p:animEffect>
                                    <p:anim calcmode="lin" valueType="num">
                                      <p:cBhvr>
                                        <p:cTn id="8" dur="15000" fill="hold"/>
                                        <p:tgtEl>
                                          <p:spTgt spid="4"/>
                                        </p:tgtEl>
                                        <p:attrNameLst>
                                          <p:attrName>ppt_w</p:attrName>
                                        </p:attrNameLst>
                                      </p:cBhvr>
                                      <p:tavLst>
                                        <p:tav tm="0" fmla="#ppt_w*sin(2.5*pi*$)">
                                          <p:val>
                                            <p:fltVal val="0"/>
                                          </p:val>
                                        </p:tav>
                                        <p:tav tm="100000">
                                          <p:val>
                                            <p:fltVal val="1"/>
                                          </p:val>
                                        </p:tav>
                                      </p:tavLst>
                                    </p:anim>
                                    <p:anim calcmode="lin" valueType="num">
                                      <p:cBhvr>
                                        <p:cTn id="9" dur="1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447800"/>
            <a:ext cx="8722618" cy="525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381000" y="230188"/>
            <a:ext cx="8382000" cy="1163395"/>
          </a:xfrm>
        </p:spPr>
        <p:txBody>
          <a:bodyPr>
            <a:normAutofit/>
          </a:bodyPr>
          <a:lstStyle/>
          <a:p>
            <a:r>
              <a:rPr lang="en-US" dirty="0" smtClean="0"/>
              <a:t>Financial Benefits:</a:t>
            </a:r>
            <a:br>
              <a:rPr lang="en-US" dirty="0" smtClean="0"/>
            </a:br>
            <a:r>
              <a:rPr lang="en-US" sz="3600" dirty="0" smtClean="0">
                <a:solidFill>
                  <a:schemeClr val="tx2"/>
                </a:solidFill>
              </a:rPr>
              <a:t>How Do I Get Them?</a:t>
            </a:r>
            <a:endParaRPr lang="en-US" dirty="0">
              <a:solidFill>
                <a:schemeClr val="tx2"/>
              </a:solidFill>
            </a:endParaRPr>
          </a:p>
        </p:txBody>
      </p:sp>
      <p:sp>
        <p:nvSpPr>
          <p:cNvPr id="4" name="Right Arrow 3"/>
          <p:cNvSpPr/>
          <p:nvPr/>
        </p:nvSpPr>
        <p:spPr bwMode="auto">
          <a:xfrm rot="7964414">
            <a:off x="4805852" y="2722958"/>
            <a:ext cx="1600200" cy="6858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xmlns="" val="38863251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mph" presetSubtype="0" repeatCount="3000" fill="hold" grpId="0" nodeType="clickEffect">
                                  <p:stCondLst>
                                    <p:cond delay="0"/>
                                  </p:stCondLst>
                                  <p:childTnLst>
                                    <p:animEffect transition="out" filter="fade">
                                      <p:cBhvr>
                                        <p:cTn id="12" dur="500" tmFilter="0, 0; .2, .5; .8, .5; 1, 0"/>
                                        <p:tgtEl>
                                          <p:spTgt spid="4"/>
                                        </p:tgtEl>
                                      </p:cBhvr>
                                    </p:animEffect>
                                    <p:animScale>
                                      <p:cBhvr>
                                        <p:cTn id="13"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2783" y="1447800"/>
            <a:ext cx="8722617" cy="525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381000" y="230188"/>
            <a:ext cx="8382000" cy="1163395"/>
          </a:xfrm>
        </p:spPr>
        <p:txBody>
          <a:bodyPr>
            <a:normAutofit/>
          </a:bodyPr>
          <a:lstStyle/>
          <a:p>
            <a:r>
              <a:rPr lang="en-US" dirty="0" smtClean="0"/>
              <a:t>Financial Benefits:</a:t>
            </a:r>
            <a:br>
              <a:rPr lang="en-US" dirty="0" smtClean="0"/>
            </a:br>
            <a:r>
              <a:rPr lang="en-US" sz="3600" dirty="0" smtClean="0">
                <a:solidFill>
                  <a:schemeClr val="tx2"/>
                </a:solidFill>
              </a:rPr>
              <a:t>How Do I Get Them?</a:t>
            </a:r>
            <a:endParaRPr lang="en-US" dirty="0">
              <a:solidFill>
                <a:schemeClr val="tx2"/>
              </a:solidFill>
            </a:endParaRPr>
          </a:p>
        </p:txBody>
      </p:sp>
      <p:sp>
        <p:nvSpPr>
          <p:cNvPr id="4" name="Right Arrow 3"/>
          <p:cNvSpPr/>
          <p:nvPr/>
        </p:nvSpPr>
        <p:spPr bwMode="auto">
          <a:xfrm rot="2006180">
            <a:off x="781676" y="3349687"/>
            <a:ext cx="1600200" cy="6858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xmlns="" val="2728580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mph" presetSubtype="0" repeatCount="3000" fill="hold" grpId="0" nodeType="clickEffect">
                                  <p:stCondLst>
                                    <p:cond delay="0"/>
                                  </p:stCondLst>
                                  <p:childTnLst>
                                    <p:animEffect transition="out" filter="fade">
                                      <p:cBhvr>
                                        <p:cTn id="12" dur="1000" tmFilter="0, 0; .2, .5; .8, .5; 1, 0"/>
                                        <p:tgtEl>
                                          <p:spTgt spid="4"/>
                                        </p:tgtEl>
                                      </p:cBhvr>
                                    </p:animEffect>
                                    <p:animScale>
                                      <p:cBhvr>
                                        <p:cTn id="1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1371600"/>
            <a:ext cx="8839200" cy="53280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381000" y="230188"/>
            <a:ext cx="8382000" cy="1163395"/>
          </a:xfrm>
        </p:spPr>
        <p:txBody>
          <a:bodyPr>
            <a:normAutofit/>
          </a:bodyPr>
          <a:lstStyle/>
          <a:p>
            <a:r>
              <a:rPr lang="en-US" dirty="0" smtClean="0"/>
              <a:t>Financial Benefits:</a:t>
            </a:r>
            <a:br>
              <a:rPr lang="en-US" dirty="0" smtClean="0"/>
            </a:br>
            <a:r>
              <a:rPr lang="en-US" sz="3600" dirty="0" smtClean="0">
                <a:solidFill>
                  <a:schemeClr val="tx2"/>
                </a:solidFill>
              </a:rPr>
              <a:t>How Do I Get Them?</a:t>
            </a:r>
            <a:endParaRPr lang="en-US" dirty="0">
              <a:solidFill>
                <a:schemeClr val="tx2"/>
              </a:solidFill>
            </a:endParaRPr>
          </a:p>
        </p:txBody>
      </p:sp>
      <p:sp>
        <p:nvSpPr>
          <p:cNvPr id="4" name="Right Arrow 3"/>
          <p:cNvSpPr/>
          <p:nvPr/>
        </p:nvSpPr>
        <p:spPr bwMode="auto">
          <a:xfrm rot="8664594">
            <a:off x="3771899" y="3982991"/>
            <a:ext cx="1600200" cy="6858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xmlns="" val="2728580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mph" presetSubtype="0" repeatCount="3000" fill="hold" grpId="0" nodeType="clickEffect">
                                  <p:stCondLst>
                                    <p:cond delay="0"/>
                                  </p:stCondLst>
                                  <p:childTnLst>
                                    <p:animEffect transition="out" filter="fade">
                                      <p:cBhvr>
                                        <p:cTn id="12" dur="750" tmFilter="0, 0; .2, .5; .8, .5; 1, 0"/>
                                        <p:tgtEl>
                                          <p:spTgt spid="4"/>
                                        </p:tgtEl>
                                      </p:cBhvr>
                                    </p:animEffect>
                                    <p:animScale>
                                      <p:cBhvr>
                                        <p:cTn id="13" dur="37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Financial Benefits:</a:t>
            </a:r>
            <a:br>
              <a:rPr lang="en-US" dirty="0" smtClean="0"/>
            </a:br>
            <a:r>
              <a:rPr lang="en-US" sz="3600" dirty="0" smtClean="0">
                <a:solidFill>
                  <a:schemeClr val="tx2"/>
                </a:solidFill>
              </a:rPr>
              <a:t>Armed Forces Vacation Club</a:t>
            </a:r>
            <a:endParaRPr lang="en-US" dirty="0">
              <a:solidFill>
                <a:schemeClr val="tx2"/>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1453727"/>
            <a:ext cx="8839200" cy="53280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678414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ccel="25000" decel="25000" autoRev="1" fill="hold" nodeType="clickEffect">
                                  <p:stCondLst>
                                    <p:cond delay="0"/>
                                  </p:stCondLst>
                                  <p:childTnLst>
                                    <p:animScale>
                                      <p:cBhvr>
                                        <p:cTn id="6" dur="4000" fill="hold"/>
                                        <p:tgtEl>
                                          <p:spTgt spid="409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smtClean="0"/>
              <a:t>Type of Benefit:</a:t>
            </a:r>
            <a:endParaRPr lang="en-US" dirty="0"/>
          </a:p>
        </p:txBody>
      </p:sp>
      <p:sp>
        <p:nvSpPr>
          <p:cNvPr id="4" name="Text Placeholder 3"/>
          <p:cNvSpPr>
            <a:spLocks noGrp="1"/>
          </p:cNvSpPr>
          <p:nvPr>
            <p:ph type="body" sz="quarter" idx="10"/>
          </p:nvPr>
        </p:nvSpPr>
        <p:spPr/>
        <p:txBody>
          <a:bodyPr/>
          <a:lstStyle/>
          <a:p>
            <a:r>
              <a:rPr dirty="0" smtClean="0"/>
              <a:t>Intellectual</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96000" y="4038600"/>
            <a:ext cx="2463076" cy="2459743"/>
          </a:xfrm>
          <a:prstGeom prst="rect">
            <a:avLst/>
          </a:prstGeom>
        </p:spPr>
      </p:pic>
    </p:spTree>
    <p:extLst>
      <p:ext uri="{BB962C8B-B14F-4D97-AF65-F5344CB8AC3E}">
        <p14:creationId xmlns:p14="http://schemas.microsoft.com/office/powerpoint/2010/main" xmlns="" val="396652494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Intellectual:</a:t>
            </a:r>
            <a:br>
              <a:rPr lang="en-US" dirty="0" smtClean="0"/>
            </a:br>
            <a:r>
              <a:rPr lang="en-US" sz="3600" dirty="0" smtClean="0">
                <a:solidFill>
                  <a:schemeClr val="tx2"/>
                </a:solidFill>
              </a:rPr>
              <a:t>What Does it Mean to Me?</a:t>
            </a:r>
            <a:endParaRPr lang="en-US" dirty="0">
              <a:solidFill>
                <a:schemeClr val="tx2"/>
              </a:solidFill>
            </a:endParaRPr>
          </a:p>
        </p:txBody>
      </p:sp>
      <p:sp>
        <p:nvSpPr>
          <p:cNvPr id="7" name="Text Placeholder 2"/>
          <p:cNvSpPr>
            <a:spLocks noGrp="1"/>
          </p:cNvSpPr>
          <p:nvPr>
            <p:ph type="body" sz="quarter" idx="10"/>
          </p:nvPr>
        </p:nvSpPr>
        <p:spPr>
          <a:xfrm>
            <a:off x="381000" y="1600200"/>
            <a:ext cx="8382000" cy="914400"/>
          </a:xfrm>
        </p:spPr>
        <p:txBody>
          <a:bodyPr>
            <a:normAutofit/>
          </a:bodyPr>
          <a:lstStyle/>
          <a:p>
            <a:r>
              <a:rPr lang="en-US" dirty="0" smtClean="0"/>
              <a:t>Ever have something you wanted to learn more about?  </a:t>
            </a:r>
            <a:r>
              <a:rPr lang="en-US" dirty="0" err="1" smtClean="0"/>
              <a:t>Auxiliarists</a:t>
            </a:r>
            <a:r>
              <a:rPr lang="en-US" dirty="0" smtClean="0"/>
              <a:t> can learn about:</a:t>
            </a:r>
            <a:endParaRPr lang="en-US" dirty="0"/>
          </a:p>
        </p:txBody>
      </p:sp>
      <p:sp>
        <p:nvSpPr>
          <p:cNvPr id="8" name="Text Placeholder 2"/>
          <p:cNvSpPr txBox="1">
            <a:spLocks/>
          </p:cNvSpPr>
          <p:nvPr/>
        </p:nvSpPr>
        <p:spPr>
          <a:xfrm>
            <a:off x="381000" y="2667000"/>
            <a:ext cx="8382000" cy="457200"/>
          </a:xfrm>
          <a:prstGeom prst="rect">
            <a:avLst/>
          </a:prstGeom>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t>Weather (AUXOP program)</a:t>
            </a:r>
          </a:p>
        </p:txBody>
      </p:sp>
      <p:sp>
        <p:nvSpPr>
          <p:cNvPr id="15" name="Text Placeholder 2"/>
          <p:cNvSpPr txBox="1">
            <a:spLocks/>
          </p:cNvSpPr>
          <p:nvPr/>
        </p:nvSpPr>
        <p:spPr>
          <a:xfrm>
            <a:off x="381000" y="5562600"/>
            <a:ext cx="8382000" cy="457200"/>
          </a:xfrm>
          <a:prstGeom prst="rect">
            <a:avLst/>
          </a:prstGeom>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t>Financial Management</a:t>
            </a:r>
          </a:p>
        </p:txBody>
      </p:sp>
      <p:sp>
        <p:nvSpPr>
          <p:cNvPr id="18" name="Text Placeholder 2"/>
          <p:cNvSpPr txBox="1">
            <a:spLocks/>
          </p:cNvSpPr>
          <p:nvPr/>
        </p:nvSpPr>
        <p:spPr>
          <a:xfrm>
            <a:off x="381000" y="6248400"/>
            <a:ext cx="8382000" cy="457200"/>
          </a:xfrm>
          <a:prstGeom prst="rect">
            <a:avLst/>
          </a:prstGeom>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t>Parliamentary procedure</a:t>
            </a:r>
          </a:p>
        </p:txBody>
      </p:sp>
      <p:sp>
        <p:nvSpPr>
          <p:cNvPr id="13" name="Text Placeholder 2"/>
          <p:cNvSpPr txBox="1">
            <a:spLocks/>
          </p:cNvSpPr>
          <p:nvPr/>
        </p:nvSpPr>
        <p:spPr>
          <a:xfrm>
            <a:off x="381000" y="3276600"/>
            <a:ext cx="8382000" cy="457200"/>
          </a:xfrm>
          <a:prstGeom prst="rect">
            <a:avLst/>
          </a:prstGeom>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t>Boat/Aircraft repair and maintenance</a:t>
            </a:r>
          </a:p>
        </p:txBody>
      </p:sp>
      <p:sp>
        <p:nvSpPr>
          <p:cNvPr id="14" name="Text Placeholder 2"/>
          <p:cNvSpPr txBox="1">
            <a:spLocks/>
          </p:cNvSpPr>
          <p:nvPr/>
        </p:nvSpPr>
        <p:spPr>
          <a:xfrm>
            <a:off x="381000" y="3886200"/>
            <a:ext cx="8382000" cy="838200"/>
          </a:xfrm>
          <a:prstGeom prst="rect">
            <a:avLst/>
          </a:prstGeom>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t>Practical skills (knot tying, boat handling, celestial navigation, etc…)</a:t>
            </a:r>
          </a:p>
        </p:txBody>
      </p:sp>
      <p:sp>
        <p:nvSpPr>
          <p:cNvPr id="22" name="Text Placeholder 2"/>
          <p:cNvSpPr txBox="1">
            <a:spLocks/>
          </p:cNvSpPr>
          <p:nvPr/>
        </p:nvSpPr>
        <p:spPr>
          <a:xfrm>
            <a:off x="381000" y="4876800"/>
            <a:ext cx="8382000" cy="457200"/>
          </a:xfrm>
          <a:prstGeom prst="rect">
            <a:avLst/>
          </a:prstGeom>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t>Government affairs</a:t>
            </a:r>
          </a:p>
        </p:txBody>
      </p:sp>
    </p:spTree>
    <p:extLst>
      <p:ext uri="{BB962C8B-B14F-4D97-AF65-F5344CB8AC3E}">
        <p14:creationId xmlns:p14="http://schemas.microsoft.com/office/powerpoint/2010/main" xmlns="" val="13106191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15" grpId="0"/>
      <p:bldP spid="18" grpId="0"/>
      <p:bldP spid="13" grpId="0"/>
      <p:bldP spid="14"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smtClean="0"/>
              <a:t>Type of Benefit:</a:t>
            </a:r>
            <a:endParaRPr lang="en-US" dirty="0"/>
          </a:p>
        </p:txBody>
      </p:sp>
      <p:sp>
        <p:nvSpPr>
          <p:cNvPr id="4" name="Text Placeholder 3"/>
          <p:cNvSpPr>
            <a:spLocks noGrp="1"/>
          </p:cNvSpPr>
          <p:nvPr>
            <p:ph type="body" sz="quarter" idx="10"/>
          </p:nvPr>
        </p:nvSpPr>
        <p:spPr>
          <a:xfrm>
            <a:off x="722049" y="2355850"/>
            <a:ext cx="7690114" cy="2520950"/>
          </a:xfrm>
        </p:spPr>
        <p:txBody>
          <a:bodyPr/>
          <a:lstStyle/>
          <a:p>
            <a:r>
              <a:rPr sz="8800" dirty="0" smtClean="0"/>
              <a:t>Entertainment and Fellowship</a:t>
            </a:r>
            <a:endParaRPr lang="en-US" sz="8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96000" y="4038600"/>
            <a:ext cx="2463076" cy="2459743"/>
          </a:xfrm>
          <a:prstGeom prst="rect">
            <a:avLst/>
          </a:prstGeom>
        </p:spPr>
      </p:pic>
    </p:spTree>
    <p:extLst>
      <p:ext uri="{BB962C8B-B14F-4D97-AF65-F5344CB8AC3E}">
        <p14:creationId xmlns:p14="http://schemas.microsoft.com/office/powerpoint/2010/main" xmlns="" val="396652494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Entertainment and Fellowship:</a:t>
            </a:r>
            <a:br>
              <a:rPr lang="en-US" dirty="0" smtClean="0"/>
            </a:br>
            <a:r>
              <a:rPr lang="en-US" sz="3600" dirty="0" smtClean="0">
                <a:solidFill>
                  <a:schemeClr val="tx2"/>
                </a:solidFill>
              </a:rPr>
              <a:t>What Does it Mean to Me?</a:t>
            </a:r>
            <a:endParaRPr lang="en-US" dirty="0">
              <a:solidFill>
                <a:schemeClr val="tx2"/>
              </a:solidFill>
            </a:endParaRPr>
          </a:p>
        </p:txBody>
      </p:sp>
      <p:sp>
        <p:nvSpPr>
          <p:cNvPr id="7" name="Text Placeholder 2"/>
          <p:cNvSpPr>
            <a:spLocks noGrp="1"/>
          </p:cNvSpPr>
          <p:nvPr>
            <p:ph type="body" sz="quarter" idx="10"/>
          </p:nvPr>
        </p:nvSpPr>
        <p:spPr>
          <a:xfrm>
            <a:off x="381000" y="1600200"/>
            <a:ext cx="8382000" cy="914400"/>
          </a:xfrm>
        </p:spPr>
        <p:txBody>
          <a:bodyPr>
            <a:normAutofit/>
          </a:bodyPr>
          <a:lstStyle/>
          <a:p>
            <a:r>
              <a:rPr lang="en-US" dirty="0" smtClean="0"/>
              <a:t>As a member of the Coast Guard Auxiliary you can get several entertaining benefits:</a:t>
            </a:r>
            <a:endParaRPr lang="en-US" dirty="0"/>
          </a:p>
        </p:txBody>
      </p:sp>
      <p:sp>
        <p:nvSpPr>
          <p:cNvPr id="8" name="Text Placeholder 2"/>
          <p:cNvSpPr txBox="1">
            <a:spLocks/>
          </p:cNvSpPr>
          <p:nvPr/>
        </p:nvSpPr>
        <p:spPr>
          <a:xfrm>
            <a:off x="381000" y="2743200"/>
            <a:ext cx="8382000" cy="457200"/>
          </a:xfrm>
          <a:prstGeom prst="rect">
            <a:avLst/>
          </a:prstGeom>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t>4</a:t>
            </a:r>
            <a:r>
              <a:rPr lang="en-US" baseline="30000" dirty="0" smtClean="0"/>
              <a:t>th</a:t>
            </a:r>
            <a:r>
              <a:rPr lang="en-US" dirty="0" smtClean="0"/>
              <a:t> Cornerstone - Fellowship</a:t>
            </a:r>
          </a:p>
        </p:txBody>
      </p:sp>
      <p:sp>
        <p:nvSpPr>
          <p:cNvPr id="12" name="Text Placeholder 2"/>
          <p:cNvSpPr txBox="1">
            <a:spLocks/>
          </p:cNvSpPr>
          <p:nvPr/>
        </p:nvSpPr>
        <p:spPr>
          <a:xfrm>
            <a:off x="381000" y="4724400"/>
            <a:ext cx="8382000" cy="381000"/>
          </a:xfrm>
          <a:prstGeom prst="rect">
            <a:avLst/>
          </a:prstGeom>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r>
              <a:rPr lang="en-US" dirty="0" smtClean="0"/>
              <a:t>Navigator</a:t>
            </a:r>
          </a:p>
        </p:txBody>
      </p:sp>
      <p:sp>
        <p:nvSpPr>
          <p:cNvPr id="15" name="Text Placeholder 2"/>
          <p:cNvSpPr txBox="1">
            <a:spLocks/>
          </p:cNvSpPr>
          <p:nvPr/>
        </p:nvSpPr>
        <p:spPr>
          <a:xfrm>
            <a:off x="381000" y="4343400"/>
            <a:ext cx="8382000" cy="457200"/>
          </a:xfrm>
          <a:prstGeom prst="rect">
            <a:avLst/>
          </a:prstGeom>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t>Publications</a:t>
            </a:r>
          </a:p>
        </p:txBody>
      </p:sp>
      <p:sp>
        <p:nvSpPr>
          <p:cNvPr id="16" name="Text Placeholder 2"/>
          <p:cNvSpPr txBox="1">
            <a:spLocks/>
          </p:cNvSpPr>
          <p:nvPr/>
        </p:nvSpPr>
        <p:spPr>
          <a:xfrm>
            <a:off x="381000" y="5105400"/>
            <a:ext cx="8382000" cy="381000"/>
          </a:xfrm>
          <a:prstGeom prst="rect">
            <a:avLst/>
          </a:prstGeom>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r>
              <a:rPr lang="en-US" dirty="0" smtClean="0"/>
              <a:t>Flotilla/Division publications</a:t>
            </a:r>
          </a:p>
        </p:txBody>
      </p:sp>
      <p:sp>
        <p:nvSpPr>
          <p:cNvPr id="17" name="Text Placeholder 2"/>
          <p:cNvSpPr txBox="1">
            <a:spLocks/>
          </p:cNvSpPr>
          <p:nvPr/>
        </p:nvSpPr>
        <p:spPr>
          <a:xfrm>
            <a:off x="381000" y="5486400"/>
            <a:ext cx="8382000" cy="457200"/>
          </a:xfrm>
          <a:prstGeom prst="rect">
            <a:avLst/>
          </a:prstGeom>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r>
              <a:rPr lang="en-US" dirty="0" smtClean="0"/>
              <a:t>Departmental publications</a:t>
            </a:r>
          </a:p>
        </p:txBody>
      </p:sp>
      <p:sp>
        <p:nvSpPr>
          <p:cNvPr id="18" name="Text Placeholder 2"/>
          <p:cNvSpPr txBox="1">
            <a:spLocks/>
          </p:cNvSpPr>
          <p:nvPr/>
        </p:nvSpPr>
        <p:spPr>
          <a:xfrm>
            <a:off x="381000" y="5943600"/>
            <a:ext cx="8382000" cy="457200"/>
          </a:xfrm>
          <a:prstGeom prst="rect">
            <a:avLst/>
          </a:prstGeom>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t>Tours/Participation on various military craft</a:t>
            </a:r>
          </a:p>
        </p:txBody>
      </p:sp>
      <p:sp>
        <p:nvSpPr>
          <p:cNvPr id="19" name="Text Placeholder 2"/>
          <p:cNvSpPr txBox="1">
            <a:spLocks/>
          </p:cNvSpPr>
          <p:nvPr/>
        </p:nvSpPr>
        <p:spPr>
          <a:xfrm>
            <a:off x="381000" y="3124200"/>
            <a:ext cx="8382000" cy="381000"/>
          </a:xfrm>
          <a:prstGeom prst="rect">
            <a:avLst/>
          </a:prstGeom>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r>
              <a:rPr lang="en-US" dirty="0" smtClean="0"/>
              <a:t>After meeting gatherings</a:t>
            </a:r>
          </a:p>
        </p:txBody>
      </p:sp>
      <p:sp>
        <p:nvSpPr>
          <p:cNvPr id="20" name="Text Placeholder 2"/>
          <p:cNvSpPr txBox="1">
            <a:spLocks/>
          </p:cNvSpPr>
          <p:nvPr/>
        </p:nvSpPr>
        <p:spPr>
          <a:xfrm>
            <a:off x="381000" y="3505200"/>
            <a:ext cx="8382000" cy="381000"/>
          </a:xfrm>
          <a:prstGeom prst="rect">
            <a:avLst/>
          </a:prstGeom>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r>
              <a:rPr lang="en-US" dirty="0" smtClean="0"/>
              <a:t>Holiday parties</a:t>
            </a:r>
          </a:p>
        </p:txBody>
      </p:sp>
      <p:sp>
        <p:nvSpPr>
          <p:cNvPr id="21" name="Text Placeholder 2"/>
          <p:cNvSpPr txBox="1">
            <a:spLocks/>
          </p:cNvSpPr>
          <p:nvPr/>
        </p:nvSpPr>
        <p:spPr>
          <a:xfrm>
            <a:off x="381000" y="3886200"/>
            <a:ext cx="8382000" cy="457200"/>
          </a:xfrm>
          <a:prstGeom prst="rect">
            <a:avLst/>
          </a:prstGeom>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r>
              <a:rPr lang="en-US" dirty="0" smtClean="0"/>
              <a:t>Change of Watch ceremonies</a:t>
            </a:r>
          </a:p>
        </p:txBody>
      </p:sp>
    </p:spTree>
    <p:extLst>
      <p:ext uri="{BB962C8B-B14F-4D97-AF65-F5344CB8AC3E}">
        <p14:creationId xmlns:p14="http://schemas.microsoft.com/office/powerpoint/2010/main" xmlns="" val="28111426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12" grpId="0"/>
      <p:bldP spid="15" grpId="0"/>
      <p:bldP spid="16" grpId="0"/>
      <p:bldP spid="17" grpId="0"/>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smtClean="0"/>
              <a:t>Type of Benefit:</a:t>
            </a:r>
            <a:endParaRPr lang="en-US" dirty="0"/>
          </a:p>
        </p:txBody>
      </p:sp>
      <p:sp>
        <p:nvSpPr>
          <p:cNvPr id="4" name="Text Placeholder 3"/>
          <p:cNvSpPr>
            <a:spLocks noGrp="1"/>
          </p:cNvSpPr>
          <p:nvPr>
            <p:ph type="body" sz="quarter" idx="10"/>
          </p:nvPr>
        </p:nvSpPr>
        <p:spPr/>
        <p:txBody>
          <a:bodyPr/>
          <a:lstStyle/>
          <a:p>
            <a:r>
              <a:rPr dirty="0" smtClean="0"/>
              <a:t>Professional</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96000" y="4038600"/>
            <a:ext cx="2463076" cy="2459743"/>
          </a:xfrm>
          <a:prstGeom prst="rect">
            <a:avLst/>
          </a:prstGeom>
        </p:spPr>
      </p:pic>
    </p:spTree>
    <p:extLst>
      <p:ext uri="{BB962C8B-B14F-4D97-AF65-F5344CB8AC3E}">
        <p14:creationId xmlns:p14="http://schemas.microsoft.com/office/powerpoint/2010/main" xmlns="" val="396652494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Professional:</a:t>
            </a:r>
            <a:br>
              <a:rPr lang="en-US" dirty="0" smtClean="0"/>
            </a:br>
            <a:r>
              <a:rPr lang="en-US" sz="3600" dirty="0" smtClean="0">
                <a:solidFill>
                  <a:schemeClr val="tx2"/>
                </a:solidFill>
              </a:rPr>
              <a:t>What Does it Mean to Me?</a:t>
            </a:r>
            <a:endParaRPr lang="en-US" dirty="0">
              <a:solidFill>
                <a:schemeClr val="tx2"/>
              </a:solidFill>
            </a:endParaRPr>
          </a:p>
        </p:txBody>
      </p:sp>
      <p:sp>
        <p:nvSpPr>
          <p:cNvPr id="7" name="Text Placeholder 2"/>
          <p:cNvSpPr>
            <a:spLocks noGrp="1"/>
          </p:cNvSpPr>
          <p:nvPr>
            <p:ph type="body" sz="quarter" idx="10"/>
          </p:nvPr>
        </p:nvSpPr>
        <p:spPr>
          <a:xfrm>
            <a:off x="381000" y="1600200"/>
            <a:ext cx="8382000" cy="1143000"/>
          </a:xfrm>
        </p:spPr>
        <p:txBody>
          <a:bodyPr>
            <a:normAutofit fontScale="92500" lnSpcReduction="10000"/>
          </a:bodyPr>
          <a:lstStyle/>
          <a:p>
            <a:r>
              <a:rPr lang="en-US" dirty="0" err="1" smtClean="0"/>
              <a:t>Auxiliarists</a:t>
            </a:r>
            <a:r>
              <a:rPr lang="en-US" dirty="0" smtClean="0"/>
              <a:t> have a unique opportunity to better their civilian careers by developing skills.  Some of those skills may be:</a:t>
            </a:r>
            <a:endParaRPr lang="en-US" dirty="0"/>
          </a:p>
        </p:txBody>
      </p:sp>
      <p:sp>
        <p:nvSpPr>
          <p:cNvPr id="8" name="Text Placeholder 2"/>
          <p:cNvSpPr txBox="1">
            <a:spLocks/>
          </p:cNvSpPr>
          <p:nvPr/>
        </p:nvSpPr>
        <p:spPr>
          <a:xfrm>
            <a:off x="381000" y="2819400"/>
            <a:ext cx="8382000" cy="457200"/>
          </a:xfrm>
          <a:prstGeom prst="rect">
            <a:avLst/>
          </a:prstGeom>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t>Leadership and Management</a:t>
            </a:r>
          </a:p>
        </p:txBody>
      </p:sp>
      <p:sp>
        <p:nvSpPr>
          <p:cNvPr id="15" name="Text Placeholder 2"/>
          <p:cNvSpPr txBox="1">
            <a:spLocks/>
          </p:cNvSpPr>
          <p:nvPr/>
        </p:nvSpPr>
        <p:spPr>
          <a:xfrm>
            <a:off x="381000" y="5486400"/>
            <a:ext cx="8382000" cy="457200"/>
          </a:xfrm>
          <a:prstGeom prst="rect">
            <a:avLst/>
          </a:prstGeom>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t>Financial Management</a:t>
            </a:r>
          </a:p>
        </p:txBody>
      </p:sp>
      <p:sp>
        <p:nvSpPr>
          <p:cNvPr id="18" name="Text Placeholder 2"/>
          <p:cNvSpPr txBox="1">
            <a:spLocks/>
          </p:cNvSpPr>
          <p:nvPr/>
        </p:nvSpPr>
        <p:spPr>
          <a:xfrm>
            <a:off x="381000" y="6248400"/>
            <a:ext cx="8382000" cy="457200"/>
          </a:xfrm>
          <a:prstGeom prst="rect">
            <a:avLst/>
          </a:prstGeom>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t>AUXCHEF</a:t>
            </a:r>
          </a:p>
        </p:txBody>
      </p:sp>
      <p:sp>
        <p:nvSpPr>
          <p:cNvPr id="13" name="Text Placeholder 2"/>
          <p:cNvSpPr txBox="1">
            <a:spLocks/>
          </p:cNvSpPr>
          <p:nvPr/>
        </p:nvSpPr>
        <p:spPr>
          <a:xfrm>
            <a:off x="381000" y="3429000"/>
            <a:ext cx="8382000" cy="457200"/>
          </a:xfrm>
          <a:prstGeom prst="rect">
            <a:avLst/>
          </a:prstGeom>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t>C-Schools</a:t>
            </a:r>
          </a:p>
        </p:txBody>
      </p:sp>
      <p:sp>
        <p:nvSpPr>
          <p:cNvPr id="14" name="Text Placeholder 2"/>
          <p:cNvSpPr txBox="1">
            <a:spLocks/>
          </p:cNvSpPr>
          <p:nvPr/>
        </p:nvSpPr>
        <p:spPr>
          <a:xfrm>
            <a:off x="381000" y="4114800"/>
            <a:ext cx="8382000" cy="457200"/>
          </a:xfrm>
          <a:prstGeom prst="rect">
            <a:avLst/>
          </a:prstGeom>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t>Public Education Instructor</a:t>
            </a:r>
          </a:p>
        </p:txBody>
      </p:sp>
      <p:sp>
        <p:nvSpPr>
          <p:cNvPr id="22" name="Text Placeholder 2"/>
          <p:cNvSpPr txBox="1">
            <a:spLocks/>
          </p:cNvSpPr>
          <p:nvPr/>
        </p:nvSpPr>
        <p:spPr>
          <a:xfrm>
            <a:off x="381000" y="4800600"/>
            <a:ext cx="8382000" cy="457200"/>
          </a:xfrm>
          <a:prstGeom prst="rect">
            <a:avLst/>
          </a:prstGeom>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t>ICS/NIMS Training</a:t>
            </a:r>
          </a:p>
        </p:txBody>
      </p:sp>
    </p:spTree>
    <p:extLst>
      <p:ext uri="{BB962C8B-B14F-4D97-AF65-F5344CB8AC3E}">
        <p14:creationId xmlns:p14="http://schemas.microsoft.com/office/powerpoint/2010/main" xmlns="" val="37657841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ppt_w</p:attrName>
                                        </p:attrNameLst>
                                      </p:cBhvr>
                                      <p:tavLst>
                                        <p:tav tm="0" fmla="#ppt_w*sin(2.5*pi*$)">
                                          <p:val>
                                            <p:fltVal val="0"/>
                                          </p:val>
                                        </p:tav>
                                        <p:tav tm="100000">
                                          <p:val>
                                            <p:fltVal val="1"/>
                                          </p:val>
                                        </p:tav>
                                      </p:tavLst>
                                    </p:anim>
                                    <p:anim calcmode="lin" valueType="num">
                                      <p:cBhvr>
                                        <p:cTn id="14"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anim calcmode="lin" valueType="num">
                                      <p:cBhvr>
                                        <p:cTn id="20" dur="500" fill="hold"/>
                                        <p:tgtEl>
                                          <p:spTgt spid="13"/>
                                        </p:tgtEl>
                                        <p:attrNameLst>
                                          <p:attrName>ppt_w</p:attrName>
                                        </p:attrNameLst>
                                      </p:cBhvr>
                                      <p:tavLst>
                                        <p:tav tm="0" fmla="#ppt_w*sin(2.5*pi*$)">
                                          <p:val>
                                            <p:fltVal val="0"/>
                                          </p:val>
                                        </p:tav>
                                        <p:tav tm="100000">
                                          <p:val>
                                            <p:fltVal val="1"/>
                                          </p:val>
                                        </p:tav>
                                      </p:tavLst>
                                    </p:anim>
                                    <p:anim calcmode="lin" valueType="num">
                                      <p:cBhvr>
                                        <p:cTn id="21"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anim calcmode="lin" valueType="num">
                                      <p:cBhvr>
                                        <p:cTn id="27" dur="500" fill="hold"/>
                                        <p:tgtEl>
                                          <p:spTgt spid="14"/>
                                        </p:tgtEl>
                                        <p:attrNameLst>
                                          <p:attrName>ppt_w</p:attrName>
                                        </p:attrNameLst>
                                      </p:cBhvr>
                                      <p:tavLst>
                                        <p:tav tm="0" fmla="#ppt_w*sin(2.5*pi*$)">
                                          <p:val>
                                            <p:fltVal val="0"/>
                                          </p:val>
                                        </p:tav>
                                        <p:tav tm="100000">
                                          <p:val>
                                            <p:fltVal val="1"/>
                                          </p:val>
                                        </p:tav>
                                      </p:tavLst>
                                    </p:anim>
                                    <p:anim calcmode="lin" valueType="num">
                                      <p:cBhvr>
                                        <p:cTn id="28"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anim calcmode="lin" valueType="num">
                                      <p:cBhvr>
                                        <p:cTn id="34" dur="500" fill="hold"/>
                                        <p:tgtEl>
                                          <p:spTgt spid="22"/>
                                        </p:tgtEl>
                                        <p:attrNameLst>
                                          <p:attrName>ppt_w</p:attrName>
                                        </p:attrNameLst>
                                      </p:cBhvr>
                                      <p:tavLst>
                                        <p:tav tm="0" fmla="#ppt_w*sin(2.5*pi*$)">
                                          <p:val>
                                            <p:fltVal val="0"/>
                                          </p:val>
                                        </p:tav>
                                        <p:tav tm="100000">
                                          <p:val>
                                            <p:fltVal val="1"/>
                                          </p:val>
                                        </p:tav>
                                      </p:tavLst>
                                    </p:anim>
                                    <p:anim calcmode="lin" valueType="num">
                                      <p:cBhvr>
                                        <p:cTn id="35"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anim calcmode="lin" valueType="num">
                                      <p:cBhvr>
                                        <p:cTn id="41" dur="500" fill="hold"/>
                                        <p:tgtEl>
                                          <p:spTgt spid="15"/>
                                        </p:tgtEl>
                                        <p:attrNameLst>
                                          <p:attrName>ppt_w</p:attrName>
                                        </p:attrNameLst>
                                      </p:cBhvr>
                                      <p:tavLst>
                                        <p:tav tm="0" fmla="#ppt_w*sin(2.5*pi*$)">
                                          <p:val>
                                            <p:fltVal val="0"/>
                                          </p:val>
                                        </p:tav>
                                        <p:tav tm="100000">
                                          <p:val>
                                            <p:fltVal val="1"/>
                                          </p:val>
                                        </p:tav>
                                      </p:tavLst>
                                    </p:anim>
                                    <p:anim calcmode="lin" valueType="num">
                                      <p:cBhvr>
                                        <p:cTn id="42"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anim calcmode="lin" valueType="num">
                                      <p:cBhvr>
                                        <p:cTn id="48" dur="500" fill="hold"/>
                                        <p:tgtEl>
                                          <p:spTgt spid="18"/>
                                        </p:tgtEl>
                                        <p:attrNameLst>
                                          <p:attrName>ppt_w</p:attrName>
                                        </p:attrNameLst>
                                      </p:cBhvr>
                                      <p:tavLst>
                                        <p:tav tm="0" fmla="#ppt_w*sin(2.5*pi*$)">
                                          <p:val>
                                            <p:fltVal val="0"/>
                                          </p:val>
                                        </p:tav>
                                        <p:tav tm="100000">
                                          <p:val>
                                            <p:fltVal val="1"/>
                                          </p:val>
                                        </p:tav>
                                      </p:tavLst>
                                    </p:anim>
                                    <p:anim calcmode="lin" valueType="num">
                                      <p:cBhvr>
                                        <p:cTn id="49" dur="5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15" grpId="0"/>
      <p:bldP spid="18" grpId="0"/>
      <p:bldP spid="13" grpId="0"/>
      <p:bldP spid="14"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xmlns="">
                  <a14:imgLayer r:embed="rId4">
                    <a14:imgEffect>
                      <a14:artisticCrisscrossEtching/>
                    </a14:imgEffect>
                    <a14:imgEffect>
                      <a14:colorTemperature colorTemp="11200"/>
                    </a14:imgEffect>
                  </a14:imgLayer>
                </a14:imgProps>
              </a:ext>
              <a:ext uri="{28A0092B-C50C-407E-A947-70E740481C1C}">
                <a14:useLocalDpi xmlns:a14="http://schemas.microsoft.com/office/drawing/2010/main" xmlns="" val="0"/>
              </a:ext>
            </a:extLst>
          </a:blip>
          <a:stretch>
            <a:fillRect/>
          </a:stretch>
        </p:blipFill>
        <p:spPr>
          <a:xfrm>
            <a:off x="1193285" y="54857"/>
            <a:ext cx="6757430" cy="6748286"/>
          </a:xfrm>
          <a:prstGeom prst="rect">
            <a:avLst/>
          </a:prstGeom>
          <a:effectLst>
            <a:innerShdw blurRad="63500" dist="50800" dir="10800000">
              <a:prstClr val="black">
                <a:alpha val="50000"/>
              </a:prstClr>
            </a:innerShdw>
          </a:effectLst>
        </p:spPr>
      </p:pic>
      <p:sp>
        <p:nvSpPr>
          <p:cNvPr id="2" name="Title 1"/>
          <p:cNvSpPr>
            <a:spLocks noGrp="1"/>
          </p:cNvSpPr>
          <p:nvPr>
            <p:ph type="ctrTitle"/>
          </p:nvPr>
        </p:nvSpPr>
        <p:spPr>
          <a:xfrm>
            <a:off x="730250" y="2743200"/>
            <a:ext cx="7681913" cy="1523495"/>
          </a:xfrm>
        </p:spPr>
        <p:txBody>
          <a:bodyPr/>
          <a:lstStyle/>
          <a:p>
            <a:pPr algn="ctr"/>
            <a:r>
              <a:rPr lang="en-US" dirty="0" smtClean="0"/>
              <a:t>U.S. Coast Guard Auxiliary:</a:t>
            </a:r>
            <a:br>
              <a:rPr lang="en-US" dirty="0" smtClean="0"/>
            </a:br>
            <a:r>
              <a:rPr lang="en-US" dirty="0" smtClean="0"/>
              <a:t>Your Benefits Package</a:t>
            </a:r>
            <a:endParaRPr lang="en-US" dirty="0"/>
          </a:p>
        </p:txBody>
      </p:sp>
    </p:spTree>
    <p:extLst>
      <p:ext uri="{BB962C8B-B14F-4D97-AF65-F5344CB8AC3E}">
        <p14:creationId xmlns:p14="http://schemas.microsoft.com/office/powerpoint/2010/main" xmlns="" val="27739103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4"/>
                                        </p:tgtEl>
                                        <p:attrNameLst>
                                          <p:attrName>style.opacity</p:attrName>
                                        </p:attrNameLst>
                                      </p:cBhvr>
                                      <p:to>
                                        <p:strVal val="0.25"/>
                                      </p:to>
                                    </p:set>
                                    <p:animEffect filter="image" prLst="opacity: 0.25">
                                      <p:cBhvr rctx="IE">
                                        <p:cTn id="7"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smtClean="0"/>
              <a:t>Type of Benefit:</a:t>
            </a:r>
            <a:endParaRPr lang="en-US" dirty="0"/>
          </a:p>
        </p:txBody>
      </p:sp>
      <p:sp>
        <p:nvSpPr>
          <p:cNvPr id="4" name="Text Placeholder 3"/>
          <p:cNvSpPr>
            <a:spLocks noGrp="1"/>
          </p:cNvSpPr>
          <p:nvPr>
            <p:ph type="body" sz="quarter" idx="10"/>
          </p:nvPr>
        </p:nvSpPr>
        <p:spPr/>
        <p:txBody>
          <a:bodyPr/>
          <a:lstStyle/>
          <a:p>
            <a:r>
              <a:rPr dirty="0" smtClean="0"/>
              <a:t>Safety</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96000" y="4038600"/>
            <a:ext cx="2463076" cy="2459743"/>
          </a:xfrm>
          <a:prstGeom prst="rect">
            <a:avLst/>
          </a:prstGeom>
        </p:spPr>
      </p:pic>
    </p:spTree>
    <p:extLst>
      <p:ext uri="{BB962C8B-B14F-4D97-AF65-F5344CB8AC3E}">
        <p14:creationId xmlns:p14="http://schemas.microsoft.com/office/powerpoint/2010/main" xmlns="" val="396652494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Safety:</a:t>
            </a:r>
            <a:br>
              <a:rPr lang="en-US" dirty="0" smtClean="0"/>
            </a:br>
            <a:r>
              <a:rPr lang="en-US" sz="3600" dirty="0" smtClean="0">
                <a:solidFill>
                  <a:schemeClr val="tx2"/>
                </a:solidFill>
              </a:rPr>
              <a:t>What Does it Mean to Me?</a:t>
            </a:r>
            <a:endParaRPr lang="en-US" dirty="0">
              <a:solidFill>
                <a:schemeClr val="tx2"/>
              </a:solidFill>
            </a:endParaRPr>
          </a:p>
        </p:txBody>
      </p:sp>
      <p:sp>
        <p:nvSpPr>
          <p:cNvPr id="7" name="Text Placeholder 2"/>
          <p:cNvSpPr>
            <a:spLocks noGrp="1"/>
          </p:cNvSpPr>
          <p:nvPr>
            <p:ph type="body" sz="quarter" idx="10"/>
          </p:nvPr>
        </p:nvSpPr>
        <p:spPr>
          <a:xfrm>
            <a:off x="381000" y="1600200"/>
            <a:ext cx="8382000" cy="1371600"/>
          </a:xfrm>
        </p:spPr>
        <p:txBody>
          <a:bodyPr>
            <a:normAutofit fontScale="92500" lnSpcReduction="20000"/>
          </a:bodyPr>
          <a:lstStyle/>
          <a:p>
            <a:r>
              <a:rPr lang="en-US" dirty="0" err="1" smtClean="0"/>
              <a:t>Auxiliarists</a:t>
            </a:r>
            <a:r>
              <a:rPr lang="en-US" dirty="0" smtClean="0"/>
              <a:t> have the opportunity to better their sense of safety and security by taking classes/gaining certifications.  Some areas of opportunity may be:</a:t>
            </a:r>
            <a:endParaRPr lang="en-US" dirty="0"/>
          </a:p>
        </p:txBody>
      </p:sp>
      <p:sp>
        <p:nvSpPr>
          <p:cNvPr id="8" name="Text Placeholder 2"/>
          <p:cNvSpPr txBox="1">
            <a:spLocks/>
          </p:cNvSpPr>
          <p:nvPr/>
        </p:nvSpPr>
        <p:spPr>
          <a:xfrm>
            <a:off x="381000" y="3124200"/>
            <a:ext cx="8382000" cy="457200"/>
          </a:xfrm>
          <a:prstGeom prst="rect">
            <a:avLst/>
          </a:prstGeom>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t>CPR Certification</a:t>
            </a:r>
          </a:p>
        </p:txBody>
      </p:sp>
      <p:sp>
        <p:nvSpPr>
          <p:cNvPr id="15" name="Text Placeholder 2"/>
          <p:cNvSpPr txBox="1">
            <a:spLocks/>
          </p:cNvSpPr>
          <p:nvPr/>
        </p:nvSpPr>
        <p:spPr>
          <a:xfrm>
            <a:off x="381000" y="5486400"/>
            <a:ext cx="8382000" cy="457200"/>
          </a:xfrm>
          <a:prstGeom prst="rect">
            <a:avLst/>
          </a:prstGeom>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t>How to navigate in rough seas</a:t>
            </a:r>
          </a:p>
        </p:txBody>
      </p:sp>
      <p:sp>
        <p:nvSpPr>
          <p:cNvPr id="18" name="Text Placeholder 2"/>
          <p:cNvSpPr txBox="1">
            <a:spLocks/>
          </p:cNvSpPr>
          <p:nvPr/>
        </p:nvSpPr>
        <p:spPr>
          <a:xfrm>
            <a:off x="381000" y="6096000"/>
            <a:ext cx="8382000" cy="457200"/>
          </a:xfrm>
          <a:prstGeom prst="rect">
            <a:avLst/>
          </a:prstGeom>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t>How to find your way home when technology fails</a:t>
            </a:r>
          </a:p>
        </p:txBody>
      </p:sp>
      <p:sp>
        <p:nvSpPr>
          <p:cNvPr id="13" name="Text Placeholder 2"/>
          <p:cNvSpPr txBox="1">
            <a:spLocks/>
          </p:cNvSpPr>
          <p:nvPr/>
        </p:nvSpPr>
        <p:spPr>
          <a:xfrm>
            <a:off x="381000" y="3657600"/>
            <a:ext cx="8382000" cy="457200"/>
          </a:xfrm>
          <a:prstGeom prst="rect">
            <a:avLst/>
          </a:prstGeom>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t>First Aid Certification</a:t>
            </a:r>
          </a:p>
        </p:txBody>
      </p:sp>
      <p:sp>
        <p:nvSpPr>
          <p:cNvPr id="14" name="Text Placeholder 2"/>
          <p:cNvSpPr txBox="1">
            <a:spLocks/>
          </p:cNvSpPr>
          <p:nvPr/>
        </p:nvSpPr>
        <p:spPr>
          <a:xfrm>
            <a:off x="381000" y="4267200"/>
            <a:ext cx="8382000" cy="457200"/>
          </a:xfrm>
          <a:prstGeom prst="rect">
            <a:avLst/>
          </a:prstGeom>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t>Ability to recognize threats</a:t>
            </a:r>
          </a:p>
        </p:txBody>
      </p:sp>
      <p:sp>
        <p:nvSpPr>
          <p:cNvPr id="22" name="Text Placeholder 2"/>
          <p:cNvSpPr txBox="1">
            <a:spLocks/>
          </p:cNvSpPr>
          <p:nvPr/>
        </p:nvSpPr>
        <p:spPr>
          <a:xfrm>
            <a:off x="381000" y="4876800"/>
            <a:ext cx="8382000" cy="457200"/>
          </a:xfrm>
          <a:prstGeom prst="rect">
            <a:avLst/>
          </a:prstGeom>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t>How to remain constantly alert to surroundings</a:t>
            </a:r>
          </a:p>
        </p:txBody>
      </p:sp>
    </p:spTree>
    <p:extLst>
      <p:ext uri="{BB962C8B-B14F-4D97-AF65-F5344CB8AC3E}">
        <p14:creationId xmlns:p14="http://schemas.microsoft.com/office/powerpoint/2010/main" xmlns="" val="3722407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 calcmode="lin" valueType="num">
                                      <p:cBhvr>
                                        <p:cTn id="14" dur="500" fill="hold"/>
                                        <p:tgtEl>
                                          <p:spTgt spid="8"/>
                                        </p:tgtEl>
                                        <p:attrNameLst>
                                          <p:attrName>style.rotation</p:attrName>
                                        </p:attrNameLst>
                                      </p:cBhvr>
                                      <p:tavLst>
                                        <p:tav tm="0">
                                          <p:val>
                                            <p:fltVal val="90"/>
                                          </p:val>
                                        </p:tav>
                                        <p:tav tm="100000">
                                          <p:val>
                                            <p:fltVal val="0"/>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 calcmode="lin" valueType="num">
                                      <p:cBhvr>
                                        <p:cTn id="22" dur="500" fill="hold"/>
                                        <p:tgtEl>
                                          <p:spTgt spid="13"/>
                                        </p:tgtEl>
                                        <p:attrNameLst>
                                          <p:attrName>style.rotation</p:attrName>
                                        </p:attrNameLst>
                                      </p:cBhvr>
                                      <p:tavLst>
                                        <p:tav tm="0">
                                          <p:val>
                                            <p:fltVal val="90"/>
                                          </p:val>
                                        </p:tav>
                                        <p:tav tm="100000">
                                          <p:val>
                                            <p:fltVal val="0"/>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 calcmode="lin" valueType="num">
                                      <p:cBhvr>
                                        <p:cTn id="30" dur="500" fill="hold"/>
                                        <p:tgtEl>
                                          <p:spTgt spid="14"/>
                                        </p:tgtEl>
                                        <p:attrNameLst>
                                          <p:attrName>style.rotation</p:attrName>
                                        </p:attrNameLst>
                                      </p:cBhvr>
                                      <p:tavLst>
                                        <p:tav tm="0">
                                          <p:val>
                                            <p:fltVal val="90"/>
                                          </p:val>
                                        </p:tav>
                                        <p:tav tm="100000">
                                          <p:val>
                                            <p:fltVal val="0"/>
                                          </p:val>
                                        </p:tav>
                                      </p:tavLst>
                                    </p:anim>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 calcmode="lin" valueType="num">
                                      <p:cBhvr>
                                        <p:cTn id="38" dur="500" fill="hold"/>
                                        <p:tgtEl>
                                          <p:spTgt spid="22"/>
                                        </p:tgtEl>
                                        <p:attrNameLst>
                                          <p:attrName>style.rotation</p:attrName>
                                        </p:attrNameLst>
                                      </p:cBhvr>
                                      <p:tavLst>
                                        <p:tav tm="0">
                                          <p:val>
                                            <p:fltVal val="90"/>
                                          </p:val>
                                        </p:tav>
                                        <p:tav tm="100000">
                                          <p:val>
                                            <p:fltVal val="0"/>
                                          </p:val>
                                        </p:tav>
                                      </p:tavLst>
                                    </p:anim>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 calcmode="lin" valueType="num">
                                      <p:cBhvr>
                                        <p:cTn id="46" dur="500" fill="hold"/>
                                        <p:tgtEl>
                                          <p:spTgt spid="15"/>
                                        </p:tgtEl>
                                        <p:attrNameLst>
                                          <p:attrName>style.rotation</p:attrName>
                                        </p:attrNameLst>
                                      </p:cBhvr>
                                      <p:tavLst>
                                        <p:tav tm="0">
                                          <p:val>
                                            <p:fltVal val="90"/>
                                          </p:val>
                                        </p:tav>
                                        <p:tav tm="100000">
                                          <p:val>
                                            <p:fltVal val="0"/>
                                          </p:val>
                                        </p:tav>
                                      </p:tavLst>
                                    </p:anim>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 calcmode="lin" valueType="num">
                                      <p:cBhvr>
                                        <p:cTn id="54" dur="500" fill="hold"/>
                                        <p:tgtEl>
                                          <p:spTgt spid="18"/>
                                        </p:tgtEl>
                                        <p:attrNameLst>
                                          <p:attrName>style.rotation</p:attrName>
                                        </p:attrNameLst>
                                      </p:cBhvr>
                                      <p:tavLst>
                                        <p:tav tm="0">
                                          <p:val>
                                            <p:fltVal val="90"/>
                                          </p:val>
                                        </p:tav>
                                        <p:tav tm="100000">
                                          <p:val>
                                            <p:fltVal val="0"/>
                                          </p:val>
                                        </p:tav>
                                      </p:tavLst>
                                    </p:anim>
                                    <p:animEffect transition="in" filter="fade">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15" grpId="0"/>
      <p:bldP spid="18" grpId="0"/>
      <p:bldP spid="13" grpId="0"/>
      <p:bldP spid="14"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smtClean="0"/>
              <a:t>Where My Benefits Come From:</a:t>
            </a:r>
            <a:endParaRPr lang="en-US" dirty="0"/>
          </a:p>
        </p:txBody>
      </p:sp>
      <p:sp>
        <p:nvSpPr>
          <p:cNvPr id="4" name="Text Placeholder 3"/>
          <p:cNvSpPr>
            <a:spLocks noGrp="1"/>
          </p:cNvSpPr>
          <p:nvPr>
            <p:ph type="body" sz="quarter" idx="10"/>
          </p:nvPr>
        </p:nvSpPr>
        <p:spPr>
          <a:xfrm>
            <a:off x="722049" y="2355849"/>
            <a:ext cx="7690114" cy="1682751"/>
          </a:xfrm>
        </p:spPr>
        <p:txBody>
          <a:bodyPr/>
          <a:lstStyle/>
          <a:p>
            <a:r>
              <a:rPr sz="6000" dirty="0" smtClean="0">
                <a:solidFill>
                  <a:schemeClr val="tx2"/>
                </a:solidFill>
              </a:rPr>
              <a:t>U.S. Coast Guard Auxiliary Association</a:t>
            </a:r>
            <a:endParaRPr lang="en-US" sz="6000" dirty="0">
              <a:solidFill>
                <a:schemeClr val="tx2"/>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96000" y="4038600"/>
            <a:ext cx="2463076" cy="2459743"/>
          </a:xfrm>
          <a:prstGeom prst="rect">
            <a:avLst/>
          </a:prstGeom>
        </p:spPr>
      </p:pic>
    </p:spTree>
    <p:extLst>
      <p:ext uri="{BB962C8B-B14F-4D97-AF65-F5344CB8AC3E}">
        <p14:creationId xmlns:p14="http://schemas.microsoft.com/office/powerpoint/2010/main" xmlns="" val="294475087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1600200"/>
            <a:ext cx="8382000" cy="1524000"/>
          </a:xfrm>
        </p:spPr>
        <p:txBody>
          <a:bodyPr>
            <a:normAutofit/>
          </a:bodyPr>
          <a:lstStyle/>
          <a:p>
            <a:pPr marL="342900"/>
            <a:r>
              <a:rPr lang="en-US" dirty="0" smtClean="0"/>
              <a:t>Is a </a:t>
            </a:r>
            <a:r>
              <a:rPr lang="en-US" dirty="0"/>
              <a:t>private non-profit 501(c)3 </a:t>
            </a:r>
            <a:r>
              <a:rPr lang="en-US" dirty="0" smtClean="0"/>
              <a:t>corporation and  </a:t>
            </a:r>
            <a:r>
              <a:rPr lang="en-US" dirty="0"/>
              <a:t>shall conduct its fundraising affairs with the utmost sense of propriety and </a:t>
            </a:r>
            <a:r>
              <a:rPr lang="en-US" dirty="0" smtClean="0"/>
              <a:t>ethics.</a:t>
            </a:r>
          </a:p>
        </p:txBody>
      </p:sp>
      <p:sp>
        <p:nvSpPr>
          <p:cNvPr id="4" name="Text Placeholder 2"/>
          <p:cNvSpPr txBox="1">
            <a:spLocks/>
          </p:cNvSpPr>
          <p:nvPr/>
        </p:nvSpPr>
        <p:spPr>
          <a:xfrm>
            <a:off x="381000" y="3200400"/>
            <a:ext cx="8382000" cy="2667000"/>
          </a:xfrm>
          <a:prstGeom prst="rect">
            <a:avLst/>
          </a:prstGeom>
        </p:spPr>
        <p:txBody>
          <a:bodyPr vert="horz" lIns="0" tIns="0" rIns="0" bIns="0" rtlCol="0">
            <a:normAutofit lnSpcReduction="10000"/>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a:r>
              <a:rPr lang="en-US" dirty="0" smtClean="0"/>
              <a:t>Is </a:t>
            </a:r>
            <a:r>
              <a:rPr lang="en-US" dirty="0"/>
              <a:t>the vehicle for all national, regional, or </a:t>
            </a:r>
            <a:r>
              <a:rPr lang="en-US" sz="3500" dirty="0"/>
              <a:t>broad</a:t>
            </a:r>
            <a:r>
              <a:rPr lang="en-US" dirty="0"/>
              <a:t> fundraising initiatives that may benefit the Auxiliary, its units, and its programs. They are responsible for all fundraising efforts in support of Auxiliary activities not funded by the Coast Guard.   </a:t>
            </a:r>
          </a:p>
        </p:txBody>
      </p:sp>
      <p:pic>
        <p:nvPicPr>
          <p:cNvPr id="5" name="Picture 2" descr="D14 -  Must Contact District Materials Officer">
            <a:hlinkClick r:id="rId5"/>
          </p:cNvPr>
          <p:cNvPicPr>
            <a:picLocks noChangeAspect="1" noChangeArrowheads="1"/>
          </p:cNvPicPr>
          <p:nvPr/>
        </p:nvPicPr>
        <p:blipFill>
          <a:blip r:embed="rId6" cstate="print"/>
          <a:srcRect/>
          <a:stretch>
            <a:fillRect/>
          </a:stretch>
        </p:blipFill>
        <p:spPr bwMode="auto">
          <a:xfrm>
            <a:off x="3587410" y="5773610"/>
            <a:ext cx="1594190" cy="931990"/>
          </a:xfrm>
          <a:prstGeom prst="rect">
            <a:avLst/>
          </a:prstGeom>
          <a:noFill/>
        </p:spPr>
      </p:pic>
      <p:sp>
        <p:nvSpPr>
          <p:cNvPr id="7" name="Title 1"/>
          <p:cNvSpPr>
            <a:spLocks noGrp="1"/>
          </p:cNvSpPr>
          <p:nvPr>
            <p:ph type="title"/>
          </p:nvPr>
        </p:nvSpPr>
        <p:spPr>
          <a:xfrm>
            <a:off x="381000" y="230188"/>
            <a:ext cx="8382000" cy="1163395"/>
          </a:xfrm>
        </p:spPr>
        <p:txBody>
          <a:bodyPr>
            <a:normAutofit/>
          </a:bodyPr>
          <a:lstStyle/>
          <a:p>
            <a:r>
              <a:rPr lang="en-US" dirty="0" smtClean="0"/>
              <a:t>Where My Benefits Come From:</a:t>
            </a:r>
            <a:r>
              <a:rPr lang="en-US" sz="4000" dirty="0" smtClean="0"/>
              <a:t/>
            </a:r>
            <a:br>
              <a:rPr lang="en-US" sz="4000" dirty="0" smtClean="0"/>
            </a:br>
            <a:r>
              <a:rPr lang="en-US" sz="3600" dirty="0" smtClean="0">
                <a:solidFill>
                  <a:schemeClr val="tx2"/>
                </a:solidFill>
              </a:rPr>
              <a:t>U.S. Coast Guard Auxiliary Association</a:t>
            </a:r>
            <a:endParaRPr lang="en-US" dirty="0">
              <a:solidFill>
                <a:schemeClr val="tx2"/>
              </a:solidFill>
            </a:endParaRPr>
          </a:p>
        </p:txBody>
      </p:sp>
    </p:spTree>
    <p:extLst>
      <p:ext uri="{BB962C8B-B14F-4D97-AF65-F5344CB8AC3E}">
        <p14:creationId xmlns:p14="http://schemas.microsoft.com/office/powerpoint/2010/main" xmlns="" val="30589105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1905000"/>
            <a:ext cx="8382000" cy="2819400"/>
          </a:xfrm>
        </p:spPr>
        <p:txBody>
          <a:bodyPr>
            <a:normAutofit/>
          </a:bodyPr>
          <a:lstStyle/>
          <a:p>
            <a:pPr indent="-53975">
              <a:buNone/>
            </a:pPr>
            <a:r>
              <a:rPr lang="en-US" dirty="0"/>
              <a:t>The </a:t>
            </a:r>
            <a:r>
              <a:rPr lang="en-US" dirty="0" err="1"/>
              <a:t>CGAuxA</a:t>
            </a:r>
            <a:r>
              <a:rPr lang="en-US" dirty="0"/>
              <a:t>, Inc. is the vehicle for all national, regional, or broad fundraising initiatives that may benefit the Auxiliary, its units, and its programs. They are responsible for all fundraising efforts in support of Auxiliary activities not funded by the Coast Guard.   </a:t>
            </a:r>
          </a:p>
        </p:txBody>
      </p:sp>
      <p:pic>
        <p:nvPicPr>
          <p:cNvPr id="5" name="Picture 2" descr="D14 -  Must Contact District Materials Officer">
            <a:hlinkClick r:id="rId3"/>
          </p:cNvPr>
          <p:cNvPicPr>
            <a:picLocks noChangeAspect="1" noChangeArrowheads="1"/>
          </p:cNvPicPr>
          <p:nvPr/>
        </p:nvPicPr>
        <p:blipFill>
          <a:blip r:embed="rId4" cstate="print"/>
          <a:srcRect/>
          <a:stretch>
            <a:fillRect/>
          </a:stretch>
        </p:blipFill>
        <p:spPr bwMode="auto">
          <a:xfrm>
            <a:off x="3276600" y="5105400"/>
            <a:ext cx="2215810" cy="1295400"/>
          </a:xfrm>
          <a:prstGeom prst="rect">
            <a:avLst/>
          </a:prstGeom>
          <a:noFill/>
        </p:spPr>
      </p:pic>
      <p:sp>
        <p:nvSpPr>
          <p:cNvPr id="6" name="Title 1"/>
          <p:cNvSpPr>
            <a:spLocks noGrp="1"/>
          </p:cNvSpPr>
          <p:nvPr>
            <p:ph type="title"/>
          </p:nvPr>
        </p:nvSpPr>
        <p:spPr>
          <a:xfrm>
            <a:off x="381000" y="230188"/>
            <a:ext cx="8382000" cy="1163395"/>
          </a:xfrm>
        </p:spPr>
        <p:txBody>
          <a:bodyPr>
            <a:normAutofit/>
          </a:bodyPr>
          <a:lstStyle/>
          <a:p>
            <a:r>
              <a:rPr lang="en-US" dirty="0" smtClean="0"/>
              <a:t>Where My Benefits Come From:</a:t>
            </a:r>
            <a:r>
              <a:rPr lang="en-US" sz="4000" dirty="0" smtClean="0"/>
              <a:t/>
            </a:r>
            <a:br>
              <a:rPr lang="en-US" sz="4000" dirty="0" smtClean="0"/>
            </a:br>
            <a:r>
              <a:rPr lang="en-US" sz="3600" dirty="0" smtClean="0">
                <a:solidFill>
                  <a:schemeClr val="tx2"/>
                </a:solidFill>
              </a:rPr>
              <a:t>U.S. Coast Guard Auxiliary Association</a:t>
            </a:r>
            <a:endParaRPr lang="en-US" dirty="0">
              <a:solidFill>
                <a:schemeClr val="tx2"/>
              </a:solidFill>
            </a:endParaRPr>
          </a:p>
        </p:txBody>
      </p:sp>
    </p:spTree>
    <p:extLst>
      <p:ext uri="{BB962C8B-B14F-4D97-AF65-F5344CB8AC3E}">
        <p14:creationId xmlns:p14="http://schemas.microsoft.com/office/powerpoint/2010/main" xmlns="" val="9345229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Where My Benefits Come From:</a:t>
            </a:r>
            <a:r>
              <a:rPr lang="en-US" sz="4000" dirty="0" smtClean="0"/>
              <a:t/>
            </a:r>
            <a:br>
              <a:rPr lang="en-US" sz="4000" dirty="0" smtClean="0"/>
            </a:br>
            <a:r>
              <a:rPr lang="en-US" sz="3600" dirty="0" smtClean="0">
                <a:solidFill>
                  <a:schemeClr val="tx2"/>
                </a:solidFill>
              </a:rPr>
              <a:t>U.S. Coast Guard Auxiliary Association</a:t>
            </a:r>
            <a:endParaRPr lang="en-US" dirty="0">
              <a:solidFill>
                <a:schemeClr val="tx2"/>
              </a:solidFill>
            </a:endParaRPr>
          </a:p>
        </p:txBody>
      </p:sp>
      <p:sp>
        <p:nvSpPr>
          <p:cNvPr id="3" name="Text Placeholder 2"/>
          <p:cNvSpPr>
            <a:spLocks noGrp="1"/>
          </p:cNvSpPr>
          <p:nvPr>
            <p:ph type="body" sz="quarter" idx="10"/>
          </p:nvPr>
        </p:nvSpPr>
        <p:spPr>
          <a:xfrm>
            <a:off x="381000" y="1600200"/>
            <a:ext cx="8382000" cy="990600"/>
          </a:xfrm>
        </p:spPr>
        <p:txBody>
          <a:bodyPr>
            <a:normAutofit/>
          </a:bodyPr>
          <a:lstStyle/>
          <a:p>
            <a:r>
              <a:rPr lang="en-US" dirty="0"/>
              <a:t>The Association manages the business of the Coast Guard </a:t>
            </a:r>
            <a:r>
              <a:rPr lang="en-US" dirty="0" smtClean="0"/>
              <a:t>Auxiliary</a:t>
            </a:r>
            <a:endParaRPr lang="en-US" dirty="0"/>
          </a:p>
        </p:txBody>
      </p:sp>
      <p:sp>
        <p:nvSpPr>
          <p:cNvPr id="4" name="Text Placeholder 2"/>
          <p:cNvSpPr txBox="1">
            <a:spLocks/>
          </p:cNvSpPr>
          <p:nvPr/>
        </p:nvSpPr>
        <p:spPr>
          <a:xfrm>
            <a:off x="381000" y="2514600"/>
            <a:ext cx="8382000" cy="457200"/>
          </a:xfrm>
          <a:prstGeom prst="rect">
            <a:avLst/>
          </a:prstGeom>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t>Collection of membership dues</a:t>
            </a:r>
          </a:p>
        </p:txBody>
      </p:sp>
      <p:sp>
        <p:nvSpPr>
          <p:cNvPr id="5" name="Text Placeholder 2"/>
          <p:cNvSpPr txBox="1">
            <a:spLocks/>
          </p:cNvSpPr>
          <p:nvPr/>
        </p:nvSpPr>
        <p:spPr>
          <a:xfrm>
            <a:off x="381000" y="5486400"/>
            <a:ext cx="8382000" cy="1295400"/>
          </a:xfrm>
          <a:prstGeom prst="rect">
            <a:avLst/>
          </a:prstGeom>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t>Support management services and funding for the Auxiliary National Board, Directorates, Departments and the National Staff</a:t>
            </a:r>
          </a:p>
        </p:txBody>
      </p:sp>
      <p:sp>
        <p:nvSpPr>
          <p:cNvPr id="6" name="Text Placeholder 2"/>
          <p:cNvSpPr txBox="1">
            <a:spLocks/>
          </p:cNvSpPr>
          <p:nvPr/>
        </p:nvSpPr>
        <p:spPr>
          <a:xfrm>
            <a:off x="381000" y="2971800"/>
            <a:ext cx="8382000" cy="838200"/>
          </a:xfrm>
          <a:prstGeom prst="rect">
            <a:avLst/>
          </a:prstGeom>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t>Development, printing, sales and distribution of public education courses and materials</a:t>
            </a:r>
          </a:p>
        </p:txBody>
      </p:sp>
      <p:sp>
        <p:nvSpPr>
          <p:cNvPr id="7" name="Text Placeholder 2"/>
          <p:cNvSpPr txBox="1">
            <a:spLocks/>
          </p:cNvSpPr>
          <p:nvPr/>
        </p:nvSpPr>
        <p:spPr>
          <a:xfrm>
            <a:off x="381000" y="5029200"/>
            <a:ext cx="8382000" cy="533400"/>
          </a:xfrm>
          <a:prstGeom prst="rect">
            <a:avLst/>
          </a:prstGeom>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t>Financial management services</a:t>
            </a:r>
          </a:p>
        </p:txBody>
      </p:sp>
      <p:sp>
        <p:nvSpPr>
          <p:cNvPr id="8" name="Text Placeholder 2"/>
          <p:cNvSpPr txBox="1">
            <a:spLocks/>
          </p:cNvSpPr>
          <p:nvPr/>
        </p:nvSpPr>
        <p:spPr>
          <a:xfrm>
            <a:off x="381000" y="3810000"/>
            <a:ext cx="8382000" cy="1295400"/>
          </a:xfrm>
          <a:prstGeom prst="rect">
            <a:avLst/>
          </a:prstGeom>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t>Management and staffing of the Auxiliary Center that provides warehousing for materials and goods, shipping and receiving </a:t>
            </a:r>
            <a:r>
              <a:rPr lang="en-US" dirty="0" smtClean="0"/>
              <a:t>services</a:t>
            </a:r>
            <a:endParaRPr lang="en-US" dirty="0"/>
          </a:p>
        </p:txBody>
      </p:sp>
    </p:spTree>
    <p:extLst>
      <p:ext uri="{BB962C8B-B14F-4D97-AF65-F5344CB8AC3E}">
        <p14:creationId xmlns:p14="http://schemas.microsoft.com/office/powerpoint/2010/main" xmlns="" val="6526714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22049" y="2355850"/>
            <a:ext cx="4764351" cy="1987550"/>
          </a:xfrm>
        </p:spPr>
        <p:txBody>
          <a:bodyPr/>
          <a:lstStyle/>
          <a:p>
            <a:r>
              <a:rPr sz="7200" dirty="0" smtClean="0"/>
              <a:t>Questions and Comments</a:t>
            </a:r>
            <a:endParaRPr lang="en-US" sz="7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96000" y="4038600"/>
            <a:ext cx="2463076" cy="2459743"/>
          </a:xfrm>
          <a:prstGeom prst="rect">
            <a:avLst/>
          </a:prstGeom>
        </p:spPr>
      </p:pic>
    </p:spTree>
    <p:extLst>
      <p:ext uri="{BB962C8B-B14F-4D97-AF65-F5344CB8AC3E}">
        <p14:creationId xmlns:p14="http://schemas.microsoft.com/office/powerpoint/2010/main" xmlns="" val="77455801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HR_Seal_2b[1].png"/>
          <p:cNvPicPr>
            <a:picLocks noChangeAspect="1"/>
          </p:cNvPicPr>
          <p:nvPr/>
        </p:nvPicPr>
        <p:blipFill>
          <a:blip r:embed="rId3" cstate="print"/>
          <a:stretch>
            <a:fillRect/>
          </a:stretch>
        </p:blipFill>
        <p:spPr>
          <a:xfrm>
            <a:off x="4337515" y="990600"/>
            <a:ext cx="4349285" cy="4343400"/>
          </a:xfrm>
          <a:prstGeom prst="rect">
            <a:avLst/>
          </a:prstGeom>
          <a:ln>
            <a:noFill/>
          </a:ln>
          <a:effectLst>
            <a:glow rad="139700">
              <a:schemeClr val="accent3">
                <a:satMod val="175000"/>
                <a:alpha val="40000"/>
              </a:schemeClr>
            </a:glow>
            <a:outerShdw blurRad="76200" dist="12700" dir="2700000" sy="-23000" kx="-800400" algn="bl" rotWithShape="0">
              <a:prstClr val="black">
                <a:alpha val="20000"/>
              </a:prstClr>
            </a:outerShdw>
          </a:effectLst>
          <a:scene3d>
            <a:camera prst="perspectiveFront" fov="5100000">
              <a:rot lat="0" lon="2100000" rev="0"/>
            </a:camera>
            <a:lightRig rig="flood" dir="t">
              <a:rot lat="0" lon="0" rev="13800000"/>
            </a:lightRig>
          </a:scene3d>
          <a:sp3d extrusionH="107950" prstMaterial="plastic">
            <a:bevelB/>
          </a:sp3d>
        </p:spPr>
      </p:pic>
      <p:sp>
        <p:nvSpPr>
          <p:cNvPr id="14" name="TextBox 13"/>
          <p:cNvSpPr txBox="1"/>
          <p:nvPr/>
        </p:nvSpPr>
        <p:spPr>
          <a:xfrm>
            <a:off x="1447800" y="6336268"/>
            <a:ext cx="6400800" cy="369332"/>
          </a:xfrm>
          <a:prstGeom prst="rect">
            <a:avLst/>
          </a:prstGeom>
          <a:noFill/>
        </p:spPr>
        <p:txBody>
          <a:bodyPr wrap="square" rtlCol="0">
            <a:spAutoFit/>
          </a:bodyPr>
          <a:lstStyle/>
          <a:p>
            <a:r>
              <a:rPr lang="en-US" dirty="0" smtClean="0"/>
              <a:t>© 2011 by United States Coast Guard Auxiliary Association, Inc.</a:t>
            </a:r>
            <a:endParaRPr lang="en-US" dirty="0"/>
          </a:p>
        </p:txBody>
      </p:sp>
      <p:sp>
        <p:nvSpPr>
          <p:cNvPr id="7" name="TextBox 6"/>
          <p:cNvSpPr txBox="1"/>
          <p:nvPr/>
        </p:nvSpPr>
        <p:spPr>
          <a:xfrm>
            <a:off x="304800" y="2362200"/>
            <a:ext cx="4343400" cy="369332"/>
          </a:xfrm>
          <a:prstGeom prst="rect">
            <a:avLst/>
          </a:prstGeom>
          <a:noFill/>
        </p:spPr>
        <p:txBody>
          <a:bodyPr wrap="square" rtlCol="0">
            <a:spAutoFit/>
          </a:bodyPr>
          <a:lstStyle/>
          <a:p>
            <a:r>
              <a:rPr lang="en-US" dirty="0" smtClean="0"/>
              <a:t>Presented By:  Chris Greulich, DVC-HR</a:t>
            </a:r>
            <a:endParaRPr lang="en-US" dirty="0"/>
          </a:p>
        </p:txBody>
      </p:sp>
      <p:sp>
        <p:nvSpPr>
          <p:cNvPr id="8" name="TextBox 7"/>
          <p:cNvSpPr txBox="1"/>
          <p:nvPr/>
        </p:nvSpPr>
        <p:spPr>
          <a:xfrm>
            <a:off x="304800" y="2754868"/>
            <a:ext cx="4343400" cy="369332"/>
          </a:xfrm>
          <a:prstGeom prst="rect">
            <a:avLst/>
          </a:prstGeom>
          <a:noFill/>
        </p:spPr>
        <p:txBody>
          <a:bodyPr wrap="square" rtlCol="0">
            <a:spAutoFit/>
          </a:bodyPr>
          <a:lstStyle/>
          <a:p>
            <a:r>
              <a:rPr lang="en-US" dirty="0" smtClean="0"/>
              <a:t>N-TRAIN 2011</a:t>
            </a:r>
            <a:endParaRPr lang="en-US" dirty="0"/>
          </a:p>
        </p:txBody>
      </p:sp>
      <p:sp>
        <p:nvSpPr>
          <p:cNvPr id="9" name="TextBox 8"/>
          <p:cNvSpPr txBox="1"/>
          <p:nvPr/>
        </p:nvSpPr>
        <p:spPr>
          <a:xfrm>
            <a:off x="304800" y="3124200"/>
            <a:ext cx="4343400" cy="369332"/>
          </a:xfrm>
          <a:prstGeom prst="rect">
            <a:avLst/>
          </a:prstGeom>
          <a:noFill/>
        </p:spPr>
        <p:txBody>
          <a:bodyPr wrap="square" rtlCol="0">
            <a:spAutoFit/>
          </a:bodyPr>
          <a:lstStyle/>
          <a:p>
            <a:r>
              <a:rPr lang="en-US" dirty="0" smtClean="0"/>
              <a:t>St. Louis, MO</a:t>
            </a:r>
            <a:endParaRPr lang="en-US" dirty="0"/>
          </a:p>
        </p:txBody>
      </p:sp>
      <p:sp>
        <p:nvSpPr>
          <p:cNvPr id="15" name="TextBox 14"/>
          <p:cNvSpPr txBox="1"/>
          <p:nvPr/>
        </p:nvSpPr>
        <p:spPr>
          <a:xfrm>
            <a:off x="304800" y="3516868"/>
            <a:ext cx="4343400" cy="369332"/>
          </a:xfrm>
          <a:prstGeom prst="rect">
            <a:avLst/>
          </a:prstGeom>
          <a:noFill/>
        </p:spPr>
        <p:txBody>
          <a:bodyPr wrap="square" rtlCol="0">
            <a:spAutoFit/>
          </a:bodyPr>
          <a:lstStyle/>
          <a:p>
            <a:r>
              <a:rPr lang="en-US" dirty="0" smtClean="0"/>
              <a:t>Under direction and authority of:</a:t>
            </a:r>
            <a:endParaRPr lang="en-US" dirty="0"/>
          </a:p>
        </p:txBody>
      </p:sp>
      <p:sp>
        <p:nvSpPr>
          <p:cNvPr id="16" name="TextBox 15"/>
          <p:cNvSpPr txBox="1"/>
          <p:nvPr/>
        </p:nvSpPr>
        <p:spPr>
          <a:xfrm>
            <a:off x="304800" y="3886200"/>
            <a:ext cx="4343400" cy="369332"/>
          </a:xfrm>
          <a:prstGeom prst="rect">
            <a:avLst/>
          </a:prstGeom>
          <a:noFill/>
        </p:spPr>
        <p:txBody>
          <a:bodyPr wrap="square" rtlCol="0">
            <a:spAutoFit/>
          </a:bodyPr>
          <a:lstStyle/>
          <a:p>
            <a:r>
              <a:rPr lang="en-US" dirty="0" smtClean="0"/>
              <a:t>Joseph G. O’Leary, DIR-H</a:t>
            </a:r>
            <a:endParaRPr lang="en-US" dirty="0"/>
          </a:p>
        </p:txBody>
      </p:sp>
    </p:spTree>
    <p:extLst>
      <p:ext uri="{BB962C8B-B14F-4D97-AF65-F5344CB8AC3E}">
        <p14:creationId xmlns:p14="http://schemas.microsoft.com/office/powerpoint/2010/main" xmlns="" val="335370724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202"/>
            <a:ext cx="8382000" cy="609398"/>
          </a:xfrm>
        </p:spPr>
        <p:txBody>
          <a:bodyPr/>
          <a:lstStyle/>
          <a:p>
            <a:r>
              <a:rPr lang="en-US" sz="4400" dirty="0" smtClean="0"/>
              <a:t>What Type of Benefits Do I Get?</a:t>
            </a:r>
            <a:endParaRPr lang="en-US" sz="4400" dirty="0"/>
          </a:p>
        </p:txBody>
      </p:sp>
      <p:sp>
        <p:nvSpPr>
          <p:cNvPr id="3" name="Text Placeholder 2"/>
          <p:cNvSpPr>
            <a:spLocks noGrp="1"/>
          </p:cNvSpPr>
          <p:nvPr>
            <p:ph type="body" sz="quarter" idx="10"/>
          </p:nvPr>
        </p:nvSpPr>
        <p:spPr>
          <a:xfrm>
            <a:off x="381000" y="990600"/>
            <a:ext cx="8382000" cy="387798"/>
          </a:xfrm>
          <a:noFill/>
        </p:spPr>
        <p:txBody>
          <a:bodyPr/>
          <a:lstStyle/>
          <a:p>
            <a:r>
              <a:rPr lang="en-US" sz="2800" dirty="0" smtClean="0"/>
              <a:t>Pride Through Service</a:t>
            </a:r>
          </a:p>
        </p:txBody>
      </p:sp>
      <p:sp>
        <p:nvSpPr>
          <p:cNvPr id="4" name="Rounded Rectangle 3"/>
          <p:cNvSpPr/>
          <p:nvPr/>
        </p:nvSpPr>
        <p:spPr bwMode="auto">
          <a:xfrm>
            <a:off x="6216951" y="3886200"/>
            <a:ext cx="2201333" cy="882953"/>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rPr>
              <a:t>Publications</a:t>
            </a:r>
          </a:p>
        </p:txBody>
      </p:sp>
      <p:sp>
        <p:nvSpPr>
          <p:cNvPr id="5" name="Rounded Rectangle 4"/>
          <p:cNvSpPr/>
          <p:nvPr/>
        </p:nvSpPr>
        <p:spPr bwMode="auto">
          <a:xfrm>
            <a:off x="3556000" y="3886200"/>
            <a:ext cx="2201333" cy="882953"/>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rPr>
              <a:t>Memberships</a:t>
            </a:r>
          </a:p>
        </p:txBody>
      </p:sp>
      <p:sp>
        <p:nvSpPr>
          <p:cNvPr id="6" name="Rounded Rectangle 5"/>
          <p:cNvSpPr/>
          <p:nvPr/>
        </p:nvSpPr>
        <p:spPr bwMode="auto">
          <a:xfrm>
            <a:off x="825500" y="3886200"/>
            <a:ext cx="2201333" cy="882953"/>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smtClean="0">
                <a:solidFill>
                  <a:srgbClr val="FFFFFF"/>
                </a:solidFill>
                <a:effectLst>
                  <a:outerShdw blurRad="38100" dist="38100" dir="2700000" algn="tl">
                    <a:srgbClr val="000000">
                      <a:alpha val="43137"/>
                    </a:srgbClr>
                  </a:outerShdw>
                </a:effectLst>
              </a:rPr>
              <a:t>Discounts</a:t>
            </a:r>
          </a:p>
        </p:txBody>
      </p:sp>
      <p:sp>
        <p:nvSpPr>
          <p:cNvPr id="7" name="Rounded Rectangle 6"/>
          <p:cNvSpPr/>
          <p:nvPr/>
        </p:nvSpPr>
        <p:spPr bwMode="auto">
          <a:xfrm>
            <a:off x="6216952" y="5044319"/>
            <a:ext cx="2201333" cy="882953"/>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rPr>
              <a:t>Job Skills</a:t>
            </a:r>
          </a:p>
        </p:txBody>
      </p:sp>
      <p:sp>
        <p:nvSpPr>
          <p:cNvPr id="8" name="Rounded Rectangle 7"/>
          <p:cNvSpPr/>
          <p:nvPr/>
        </p:nvSpPr>
        <p:spPr bwMode="auto">
          <a:xfrm>
            <a:off x="3556000" y="5044319"/>
            <a:ext cx="2201333" cy="882953"/>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rPr>
              <a:t>Classes</a:t>
            </a:r>
          </a:p>
        </p:txBody>
      </p:sp>
      <p:sp>
        <p:nvSpPr>
          <p:cNvPr id="9" name="Rounded Rectangle 8"/>
          <p:cNvSpPr/>
          <p:nvPr/>
        </p:nvSpPr>
        <p:spPr bwMode="auto">
          <a:xfrm>
            <a:off x="825500" y="5044319"/>
            <a:ext cx="2201333" cy="882953"/>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smtClean="0">
                <a:solidFill>
                  <a:srgbClr val="FFFFFF"/>
                </a:solidFill>
                <a:effectLst>
                  <a:outerShdw blurRad="38100" dist="38100" dir="2700000" algn="tl">
                    <a:srgbClr val="000000">
                      <a:alpha val="43137"/>
                    </a:srgbClr>
                  </a:outerShdw>
                </a:effectLst>
              </a:rPr>
              <a:t>Banking</a:t>
            </a:r>
          </a:p>
        </p:txBody>
      </p:sp>
      <p:sp>
        <p:nvSpPr>
          <p:cNvPr id="10" name="Text Placeholder 2"/>
          <p:cNvSpPr txBox="1">
            <a:spLocks/>
          </p:cNvSpPr>
          <p:nvPr/>
        </p:nvSpPr>
        <p:spPr>
          <a:xfrm>
            <a:off x="381000" y="1447800"/>
            <a:ext cx="8382000" cy="387798"/>
          </a:xfrm>
          <a:prstGeom prst="rect">
            <a:avLst/>
          </a:prstGeom>
          <a:noFill/>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Financial</a:t>
            </a:r>
          </a:p>
        </p:txBody>
      </p:sp>
      <p:sp>
        <p:nvSpPr>
          <p:cNvPr id="11" name="Text Placeholder 2"/>
          <p:cNvSpPr txBox="1">
            <a:spLocks/>
          </p:cNvSpPr>
          <p:nvPr/>
        </p:nvSpPr>
        <p:spPr>
          <a:xfrm>
            <a:off x="381000" y="1890522"/>
            <a:ext cx="8382000" cy="387798"/>
          </a:xfrm>
          <a:prstGeom prst="rect">
            <a:avLst/>
          </a:prstGeom>
          <a:noFill/>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Intellectual</a:t>
            </a:r>
          </a:p>
        </p:txBody>
      </p:sp>
      <p:sp>
        <p:nvSpPr>
          <p:cNvPr id="12" name="Text Placeholder 2"/>
          <p:cNvSpPr txBox="1">
            <a:spLocks/>
          </p:cNvSpPr>
          <p:nvPr/>
        </p:nvSpPr>
        <p:spPr>
          <a:xfrm>
            <a:off x="381000" y="2364498"/>
            <a:ext cx="8382000" cy="387798"/>
          </a:xfrm>
          <a:prstGeom prst="rect">
            <a:avLst/>
          </a:prstGeom>
          <a:noFill/>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Entertainment and Fellowship</a:t>
            </a:r>
          </a:p>
        </p:txBody>
      </p:sp>
      <p:sp>
        <p:nvSpPr>
          <p:cNvPr id="13" name="Text Placeholder 2"/>
          <p:cNvSpPr txBox="1">
            <a:spLocks/>
          </p:cNvSpPr>
          <p:nvPr/>
        </p:nvSpPr>
        <p:spPr>
          <a:xfrm>
            <a:off x="381000" y="2838474"/>
            <a:ext cx="8382000" cy="387798"/>
          </a:xfrm>
          <a:prstGeom prst="rect">
            <a:avLst/>
          </a:prstGeom>
          <a:noFill/>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Professional</a:t>
            </a:r>
          </a:p>
        </p:txBody>
      </p:sp>
      <p:sp>
        <p:nvSpPr>
          <p:cNvPr id="14" name="Text Placeholder 2"/>
          <p:cNvSpPr txBox="1">
            <a:spLocks/>
          </p:cNvSpPr>
          <p:nvPr/>
        </p:nvSpPr>
        <p:spPr>
          <a:xfrm>
            <a:off x="381000" y="3312450"/>
            <a:ext cx="8382000" cy="387798"/>
          </a:xfrm>
          <a:prstGeom prst="rect">
            <a:avLst/>
          </a:prstGeom>
          <a:noFill/>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Safety</a:t>
            </a:r>
          </a:p>
        </p:txBody>
      </p:sp>
      <p:sp>
        <p:nvSpPr>
          <p:cNvPr id="15" name="Text Placeholder 2"/>
          <p:cNvSpPr txBox="1">
            <a:spLocks/>
          </p:cNvSpPr>
          <p:nvPr/>
        </p:nvSpPr>
        <p:spPr>
          <a:xfrm>
            <a:off x="381000" y="6165402"/>
            <a:ext cx="8382000" cy="387798"/>
          </a:xfrm>
          <a:prstGeom prst="rect">
            <a:avLst/>
          </a:prstGeom>
          <a:noFill/>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National website: </a:t>
            </a:r>
            <a:r>
              <a:rPr lang="en-US" sz="2800" dirty="0" smtClean="0">
                <a:solidFill>
                  <a:srgbClr val="FFC000"/>
                </a:solidFill>
              </a:rPr>
              <a:t>http://hdept.cgaux.org/</a:t>
            </a:r>
            <a:r>
              <a:rPr lang="en-US" sz="2800" dirty="0" smtClean="0"/>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2500" fill="hold"/>
                                        <p:tgtEl>
                                          <p:spTgt spid="6"/>
                                        </p:tgtEl>
                                        <p:attrNameLst>
                                          <p:attrName>ppt_x</p:attrName>
                                        </p:attrNameLst>
                                      </p:cBhvr>
                                      <p:tavLst>
                                        <p:tav tm="0">
                                          <p:val>
                                            <p:strVal val="1+#ppt_w/2"/>
                                          </p:val>
                                        </p:tav>
                                        <p:tav tm="100000">
                                          <p:val>
                                            <p:strVal val="#ppt_x"/>
                                          </p:val>
                                        </p:tav>
                                      </p:tavLst>
                                    </p:anim>
                                    <p:anim calcmode="lin" valueType="num">
                                      <p:cBhvr additive="base">
                                        <p:cTn id="38" dur="2500" fill="hold"/>
                                        <p:tgtEl>
                                          <p:spTgt spid="6"/>
                                        </p:tgtEl>
                                        <p:attrNameLst>
                                          <p:attrName>ppt_y</p:attrName>
                                        </p:attrNameLst>
                                      </p:cBhvr>
                                      <p:tavLst>
                                        <p:tav tm="0">
                                          <p:val>
                                            <p:strVal val="0-#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2500" fill="hold"/>
                                        <p:tgtEl>
                                          <p:spTgt spid="5"/>
                                        </p:tgtEl>
                                        <p:attrNameLst>
                                          <p:attrName>ppt_x</p:attrName>
                                        </p:attrNameLst>
                                      </p:cBhvr>
                                      <p:tavLst>
                                        <p:tav tm="0">
                                          <p:val>
                                            <p:strVal val="#ppt_x"/>
                                          </p:val>
                                        </p:tav>
                                        <p:tav tm="100000">
                                          <p:val>
                                            <p:strVal val="#ppt_x"/>
                                          </p:val>
                                        </p:tav>
                                      </p:tavLst>
                                    </p:anim>
                                    <p:anim calcmode="lin" valueType="num">
                                      <p:cBhvr additive="base">
                                        <p:cTn id="42" dur="2500" fill="hold"/>
                                        <p:tgtEl>
                                          <p:spTgt spid="5"/>
                                        </p:tgtEl>
                                        <p:attrNameLst>
                                          <p:attrName>ppt_y</p:attrName>
                                        </p:attrNameLst>
                                      </p:cBhvr>
                                      <p:tavLst>
                                        <p:tav tm="0">
                                          <p:val>
                                            <p:strVal val="1+#ppt_h/2"/>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2500" fill="hold"/>
                                        <p:tgtEl>
                                          <p:spTgt spid="4"/>
                                        </p:tgtEl>
                                        <p:attrNameLst>
                                          <p:attrName>ppt_x</p:attrName>
                                        </p:attrNameLst>
                                      </p:cBhvr>
                                      <p:tavLst>
                                        <p:tav tm="0">
                                          <p:val>
                                            <p:strVal val="0-#ppt_w/2"/>
                                          </p:val>
                                        </p:tav>
                                        <p:tav tm="100000">
                                          <p:val>
                                            <p:strVal val="#ppt_x"/>
                                          </p:val>
                                        </p:tav>
                                      </p:tavLst>
                                    </p:anim>
                                    <p:anim calcmode="lin" valueType="num">
                                      <p:cBhvr additive="base">
                                        <p:cTn id="46" dur="2500" fill="hold"/>
                                        <p:tgtEl>
                                          <p:spTgt spid="4"/>
                                        </p:tgtEl>
                                        <p:attrNameLst>
                                          <p:attrName>ppt_y</p:attrName>
                                        </p:attrNameLst>
                                      </p:cBhvr>
                                      <p:tavLst>
                                        <p:tav tm="0">
                                          <p:val>
                                            <p:strVal val="#ppt_y"/>
                                          </p:val>
                                        </p:tav>
                                        <p:tav tm="100000">
                                          <p:val>
                                            <p:strVal val="#ppt_y"/>
                                          </p:val>
                                        </p:tav>
                                      </p:tavLst>
                                    </p:anim>
                                  </p:childTnLst>
                                </p:cTn>
                              </p:par>
                              <p:par>
                                <p:cTn id="47" presetID="2" presetClass="entr" presetSubtype="6"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2500" fill="hold"/>
                                        <p:tgtEl>
                                          <p:spTgt spid="9"/>
                                        </p:tgtEl>
                                        <p:attrNameLst>
                                          <p:attrName>ppt_x</p:attrName>
                                        </p:attrNameLst>
                                      </p:cBhvr>
                                      <p:tavLst>
                                        <p:tav tm="0">
                                          <p:val>
                                            <p:strVal val="1+#ppt_w/2"/>
                                          </p:val>
                                        </p:tav>
                                        <p:tav tm="100000">
                                          <p:val>
                                            <p:strVal val="#ppt_x"/>
                                          </p:val>
                                        </p:tav>
                                      </p:tavLst>
                                    </p:anim>
                                    <p:anim calcmode="lin" valueType="num">
                                      <p:cBhvr additive="base">
                                        <p:cTn id="50" dur="2500" fill="hold"/>
                                        <p:tgtEl>
                                          <p:spTgt spid="9"/>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2500" fill="hold"/>
                                        <p:tgtEl>
                                          <p:spTgt spid="8"/>
                                        </p:tgtEl>
                                        <p:attrNameLst>
                                          <p:attrName>ppt_x</p:attrName>
                                        </p:attrNameLst>
                                      </p:cBhvr>
                                      <p:tavLst>
                                        <p:tav tm="0">
                                          <p:val>
                                            <p:strVal val="#ppt_x"/>
                                          </p:val>
                                        </p:tav>
                                        <p:tav tm="100000">
                                          <p:val>
                                            <p:strVal val="#ppt_x"/>
                                          </p:val>
                                        </p:tav>
                                      </p:tavLst>
                                    </p:anim>
                                    <p:anim calcmode="lin" valueType="num">
                                      <p:cBhvr additive="base">
                                        <p:cTn id="54" dur="2500" fill="hold"/>
                                        <p:tgtEl>
                                          <p:spTgt spid="8"/>
                                        </p:tgtEl>
                                        <p:attrNameLst>
                                          <p:attrName>ppt_y</p:attrName>
                                        </p:attrNameLst>
                                      </p:cBhvr>
                                      <p:tavLst>
                                        <p:tav tm="0">
                                          <p:val>
                                            <p:strVal val="0-#ppt_h/2"/>
                                          </p:val>
                                        </p:tav>
                                        <p:tav tm="100000">
                                          <p:val>
                                            <p:strVal val="#ppt_y"/>
                                          </p:val>
                                        </p:tav>
                                      </p:tavLst>
                                    </p:anim>
                                  </p:childTnLst>
                                </p:cTn>
                              </p:par>
                              <p:par>
                                <p:cTn id="55" presetID="2" presetClass="entr" presetSubtype="3"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2500" fill="hold"/>
                                        <p:tgtEl>
                                          <p:spTgt spid="7"/>
                                        </p:tgtEl>
                                        <p:attrNameLst>
                                          <p:attrName>ppt_x</p:attrName>
                                        </p:attrNameLst>
                                      </p:cBhvr>
                                      <p:tavLst>
                                        <p:tav tm="0">
                                          <p:val>
                                            <p:strVal val="1+#ppt_w/2"/>
                                          </p:val>
                                        </p:tav>
                                        <p:tav tm="100000">
                                          <p:val>
                                            <p:strVal val="#ppt_x"/>
                                          </p:val>
                                        </p:tav>
                                      </p:tavLst>
                                    </p:anim>
                                    <p:anim calcmode="lin" valueType="num">
                                      <p:cBhvr additive="base">
                                        <p:cTn id="58" dur="2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inVertical)">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smtClean="0"/>
              <a:t>Type of Benefit:</a:t>
            </a:r>
            <a:endParaRPr lang="en-US" dirty="0"/>
          </a:p>
        </p:txBody>
      </p:sp>
      <p:sp>
        <p:nvSpPr>
          <p:cNvPr id="4" name="Text Placeholder 3"/>
          <p:cNvSpPr>
            <a:spLocks noGrp="1"/>
          </p:cNvSpPr>
          <p:nvPr>
            <p:ph type="body" sz="quarter" idx="10"/>
          </p:nvPr>
        </p:nvSpPr>
        <p:spPr>
          <a:xfrm>
            <a:off x="722049" y="2355850"/>
            <a:ext cx="7690114" cy="2673350"/>
          </a:xfrm>
        </p:spPr>
        <p:txBody>
          <a:bodyPr/>
          <a:lstStyle/>
          <a:p>
            <a:r>
              <a:rPr dirty="0" smtClean="0"/>
              <a:t>Pride Through Service</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96000" y="4038600"/>
            <a:ext cx="2463076" cy="2459743"/>
          </a:xfrm>
          <a:prstGeom prst="rect">
            <a:avLst/>
          </a:prstGeom>
        </p:spPr>
      </p:pic>
    </p:spTree>
    <p:extLst>
      <p:ext uri="{BB962C8B-B14F-4D97-AF65-F5344CB8AC3E}">
        <p14:creationId xmlns:p14="http://schemas.microsoft.com/office/powerpoint/2010/main" xmlns="" val="361631665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Pride Through Service:</a:t>
            </a:r>
            <a:br>
              <a:rPr lang="en-US" dirty="0" smtClean="0"/>
            </a:br>
            <a:r>
              <a:rPr lang="en-US" sz="3600" dirty="0" smtClean="0">
                <a:solidFill>
                  <a:schemeClr val="tx2"/>
                </a:solidFill>
              </a:rPr>
              <a:t>What Does it Mean to Me?</a:t>
            </a:r>
            <a:endParaRPr lang="en-US" dirty="0">
              <a:solidFill>
                <a:schemeClr val="tx2"/>
              </a:solidFill>
            </a:endParaRPr>
          </a:p>
        </p:txBody>
      </p:sp>
      <p:sp>
        <p:nvSpPr>
          <p:cNvPr id="7" name="Text Placeholder 2"/>
          <p:cNvSpPr>
            <a:spLocks noGrp="1"/>
          </p:cNvSpPr>
          <p:nvPr>
            <p:ph type="body" sz="quarter" idx="10"/>
          </p:nvPr>
        </p:nvSpPr>
        <p:spPr>
          <a:xfrm>
            <a:off x="381000" y="1600200"/>
            <a:ext cx="8382000" cy="914400"/>
          </a:xfrm>
        </p:spPr>
        <p:txBody>
          <a:bodyPr>
            <a:normAutofit/>
          </a:bodyPr>
          <a:lstStyle/>
          <a:p>
            <a:r>
              <a:rPr lang="en-US" dirty="0" smtClean="0"/>
              <a:t>As a member of the Coast Guard Auxiliary you can take pride in:</a:t>
            </a:r>
            <a:endParaRPr lang="en-US" dirty="0"/>
          </a:p>
        </p:txBody>
      </p:sp>
      <p:sp>
        <p:nvSpPr>
          <p:cNvPr id="8" name="Text Placeholder 2"/>
          <p:cNvSpPr txBox="1">
            <a:spLocks/>
          </p:cNvSpPr>
          <p:nvPr/>
        </p:nvSpPr>
        <p:spPr>
          <a:xfrm>
            <a:off x="381000" y="2743200"/>
            <a:ext cx="8382000" cy="762000"/>
          </a:xfrm>
          <a:prstGeom prst="rect">
            <a:avLst/>
          </a:prstGeom>
        </p:spPr>
        <p:txBody>
          <a:bodyPr vert="horz" lIns="0" tIns="0" rIns="0" bIns="0" rtlCol="0">
            <a:normAutofit lnSpcReduction="10000"/>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t>Wearing the same uniform as other members of the USCG</a:t>
            </a:r>
          </a:p>
        </p:txBody>
      </p:sp>
      <p:sp>
        <p:nvSpPr>
          <p:cNvPr id="9" name="Text Placeholder 2"/>
          <p:cNvSpPr txBox="1">
            <a:spLocks/>
          </p:cNvSpPr>
          <p:nvPr/>
        </p:nvSpPr>
        <p:spPr>
          <a:xfrm>
            <a:off x="381000" y="3505200"/>
            <a:ext cx="8382000" cy="419100"/>
          </a:xfrm>
          <a:prstGeom prst="rect">
            <a:avLst/>
          </a:prstGeom>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t>Saving a life</a:t>
            </a:r>
          </a:p>
        </p:txBody>
      </p:sp>
      <p:sp>
        <p:nvSpPr>
          <p:cNvPr id="10" name="Text Placeholder 2"/>
          <p:cNvSpPr txBox="1">
            <a:spLocks/>
          </p:cNvSpPr>
          <p:nvPr/>
        </p:nvSpPr>
        <p:spPr>
          <a:xfrm>
            <a:off x="381000" y="4572000"/>
            <a:ext cx="8382000" cy="533400"/>
          </a:xfrm>
          <a:prstGeom prst="rect">
            <a:avLst/>
          </a:prstGeom>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t>Serving your community and country</a:t>
            </a:r>
            <a:endParaRPr lang="en-US" dirty="0"/>
          </a:p>
        </p:txBody>
      </p:sp>
      <p:sp>
        <p:nvSpPr>
          <p:cNvPr id="11" name="Text Placeholder 2"/>
          <p:cNvSpPr txBox="1">
            <a:spLocks/>
          </p:cNvSpPr>
          <p:nvPr/>
        </p:nvSpPr>
        <p:spPr>
          <a:xfrm>
            <a:off x="381000" y="4038600"/>
            <a:ext cx="8382000" cy="533400"/>
          </a:xfrm>
          <a:prstGeom prst="rect">
            <a:avLst/>
          </a:prstGeom>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t>Teaching someone something they didn’t know</a:t>
            </a:r>
            <a:endParaRPr lang="en-US" dirty="0"/>
          </a:p>
        </p:txBody>
      </p:sp>
      <p:sp>
        <p:nvSpPr>
          <p:cNvPr id="13" name="Text Placeholder 2"/>
          <p:cNvSpPr txBox="1">
            <a:spLocks/>
          </p:cNvSpPr>
          <p:nvPr/>
        </p:nvSpPr>
        <p:spPr>
          <a:xfrm>
            <a:off x="381000" y="5105400"/>
            <a:ext cx="8382000" cy="457200"/>
          </a:xfrm>
          <a:prstGeom prst="rect">
            <a:avLst/>
          </a:prstGeom>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t>Protecting our ports and waterways from terrorism</a:t>
            </a:r>
          </a:p>
        </p:txBody>
      </p:sp>
      <p:sp>
        <p:nvSpPr>
          <p:cNvPr id="14" name="Text Placeholder 2"/>
          <p:cNvSpPr txBox="1">
            <a:spLocks/>
          </p:cNvSpPr>
          <p:nvPr/>
        </p:nvSpPr>
        <p:spPr>
          <a:xfrm>
            <a:off x="381000" y="5638800"/>
            <a:ext cx="8382000" cy="685800"/>
          </a:xfrm>
          <a:prstGeom prst="rect">
            <a:avLst/>
          </a:prstGeom>
        </p:spPr>
        <p:txBody>
          <a:bodyPr vert="horz" lIns="0" tIns="0" rIns="0" bIns="0" rtlCol="0">
            <a:normAutofit lnSpcReduction="10000"/>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t>Being a part of the Department of Homeland Security</a:t>
            </a:r>
          </a:p>
        </p:txBody>
      </p:sp>
    </p:spTree>
    <p:extLst>
      <p:ext uri="{BB962C8B-B14F-4D97-AF65-F5344CB8AC3E}">
        <p14:creationId xmlns:p14="http://schemas.microsoft.com/office/powerpoint/2010/main" xmlns="" val="21747579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1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9" grpId="0"/>
      <p:bldP spid="10" grpId="0"/>
      <p:bldP spid="11"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smtClean="0"/>
              <a:t>Type of Benefit:</a:t>
            </a:r>
            <a:endParaRPr lang="en-US" dirty="0"/>
          </a:p>
        </p:txBody>
      </p:sp>
      <p:sp>
        <p:nvSpPr>
          <p:cNvPr id="4" name="Text Placeholder 3"/>
          <p:cNvSpPr>
            <a:spLocks noGrp="1"/>
          </p:cNvSpPr>
          <p:nvPr>
            <p:ph type="body" sz="quarter" idx="10"/>
          </p:nvPr>
        </p:nvSpPr>
        <p:spPr/>
        <p:txBody>
          <a:bodyPr/>
          <a:lstStyle/>
          <a:p>
            <a:r>
              <a:rPr dirty="0" smtClean="0"/>
              <a:t>Financial</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96000" y="4038600"/>
            <a:ext cx="2463076" cy="2459743"/>
          </a:xfrm>
          <a:prstGeom prst="rect">
            <a:avLst/>
          </a:prstGeom>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Financial:</a:t>
            </a:r>
            <a:br>
              <a:rPr lang="en-US" dirty="0" smtClean="0"/>
            </a:br>
            <a:r>
              <a:rPr lang="en-US" sz="3600" dirty="0" smtClean="0">
                <a:solidFill>
                  <a:schemeClr val="tx2"/>
                </a:solidFill>
              </a:rPr>
              <a:t>What Does it Mean to Me?</a:t>
            </a:r>
            <a:endParaRPr lang="en-US" dirty="0">
              <a:solidFill>
                <a:schemeClr val="tx2"/>
              </a:solidFill>
            </a:endParaRPr>
          </a:p>
        </p:txBody>
      </p:sp>
      <p:sp>
        <p:nvSpPr>
          <p:cNvPr id="7" name="Text Placeholder 2"/>
          <p:cNvSpPr>
            <a:spLocks noGrp="1"/>
          </p:cNvSpPr>
          <p:nvPr>
            <p:ph type="body" sz="quarter" idx="10"/>
          </p:nvPr>
        </p:nvSpPr>
        <p:spPr>
          <a:xfrm>
            <a:off x="381000" y="1600200"/>
            <a:ext cx="8382000" cy="914400"/>
          </a:xfrm>
        </p:spPr>
        <p:txBody>
          <a:bodyPr>
            <a:normAutofit/>
          </a:bodyPr>
          <a:lstStyle/>
          <a:p>
            <a:r>
              <a:rPr lang="en-US" dirty="0" err="1" smtClean="0"/>
              <a:t>Auxiliarists</a:t>
            </a:r>
            <a:r>
              <a:rPr lang="en-US" dirty="0" smtClean="0"/>
              <a:t> have numerous ways to recognize financial benefits from membership:</a:t>
            </a:r>
            <a:endParaRPr lang="en-US" dirty="0"/>
          </a:p>
        </p:txBody>
      </p:sp>
      <p:sp>
        <p:nvSpPr>
          <p:cNvPr id="8" name="Text Placeholder 2"/>
          <p:cNvSpPr txBox="1">
            <a:spLocks/>
          </p:cNvSpPr>
          <p:nvPr/>
        </p:nvSpPr>
        <p:spPr>
          <a:xfrm>
            <a:off x="381000" y="2667000"/>
            <a:ext cx="8382000" cy="457200"/>
          </a:xfrm>
          <a:prstGeom prst="rect">
            <a:avLst/>
          </a:prstGeom>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t>National discount programs</a:t>
            </a:r>
          </a:p>
        </p:txBody>
      </p:sp>
      <p:sp>
        <p:nvSpPr>
          <p:cNvPr id="15" name="Text Placeholder 2"/>
          <p:cNvSpPr txBox="1">
            <a:spLocks/>
          </p:cNvSpPr>
          <p:nvPr/>
        </p:nvSpPr>
        <p:spPr>
          <a:xfrm>
            <a:off x="381000" y="5562600"/>
            <a:ext cx="8382000" cy="457200"/>
          </a:xfrm>
          <a:prstGeom prst="rect">
            <a:avLst/>
          </a:prstGeom>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t>OJT Financial Management Education</a:t>
            </a:r>
          </a:p>
        </p:txBody>
      </p:sp>
      <p:sp>
        <p:nvSpPr>
          <p:cNvPr id="13" name="Text Placeholder 2"/>
          <p:cNvSpPr txBox="1">
            <a:spLocks/>
          </p:cNvSpPr>
          <p:nvPr/>
        </p:nvSpPr>
        <p:spPr>
          <a:xfrm>
            <a:off x="381000" y="3276600"/>
            <a:ext cx="8382000" cy="457200"/>
          </a:xfrm>
          <a:prstGeom prst="rect">
            <a:avLst/>
          </a:prstGeom>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t>Vacation club</a:t>
            </a:r>
          </a:p>
        </p:txBody>
      </p:sp>
      <p:sp>
        <p:nvSpPr>
          <p:cNvPr id="14" name="Text Placeholder 2"/>
          <p:cNvSpPr txBox="1">
            <a:spLocks/>
          </p:cNvSpPr>
          <p:nvPr/>
        </p:nvSpPr>
        <p:spPr>
          <a:xfrm>
            <a:off x="381000" y="3886200"/>
            <a:ext cx="8382000" cy="838200"/>
          </a:xfrm>
          <a:prstGeom prst="rect">
            <a:avLst/>
          </a:prstGeom>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t>Limited Exchange/BX privileges on military installations</a:t>
            </a:r>
          </a:p>
        </p:txBody>
      </p:sp>
      <p:sp>
        <p:nvSpPr>
          <p:cNvPr id="22" name="Text Placeholder 2"/>
          <p:cNvSpPr txBox="1">
            <a:spLocks/>
          </p:cNvSpPr>
          <p:nvPr/>
        </p:nvSpPr>
        <p:spPr>
          <a:xfrm>
            <a:off x="381000" y="4876800"/>
            <a:ext cx="8382000" cy="457200"/>
          </a:xfrm>
          <a:prstGeom prst="rect">
            <a:avLst/>
          </a:prstGeom>
        </p:spPr>
        <p:txBody>
          <a:bodyPr vert="horz" lIns="0" tIns="0" rIns="0" bIns="0" rtlCol="0">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t>USCG Mutual Assistance</a:t>
            </a:r>
          </a:p>
        </p:txBody>
      </p:sp>
    </p:spTree>
    <p:extLst>
      <p:ext uri="{BB962C8B-B14F-4D97-AF65-F5344CB8AC3E}">
        <p14:creationId xmlns:p14="http://schemas.microsoft.com/office/powerpoint/2010/main" xmlns="" val="19771353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15" grpId="0"/>
      <p:bldP spid="13" grpId="0"/>
      <p:bldP spid="14"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1163395"/>
          </a:xfrm>
        </p:spPr>
        <p:txBody>
          <a:bodyPr>
            <a:normAutofit/>
          </a:bodyPr>
          <a:lstStyle/>
          <a:p>
            <a:r>
              <a:rPr lang="en-US" dirty="0" smtClean="0"/>
              <a:t>Financial Benefits:</a:t>
            </a:r>
            <a:br>
              <a:rPr lang="en-US" dirty="0" smtClean="0"/>
            </a:br>
            <a:r>
              <a:rPr lang="en-US" sz="3600" dirty="0" smtClean="0">
                <a:solidFill>
                  <a:schemeClr val="tx2"/>
                </a:solidFill>
              </a:rPr>
              <a:t>National Partnerships for Discounts</a:t>
            </a:r>
            <a:endParaRPr lang="en-US" dirty="0">
              <a:solidFill>
                <a:schemeClr val="tx2"/>
              </a:solidFill>
            </a:endParaRPr>
          </a:p>
        </p:txBody>
      </p:sp>
      <p:pic>
        <p:nvPicPr>
          <p:cNvPr id="1025" name="Picture 1" descr="PEN FED graphic logo "/>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21087" y="1496486"/>
            <a:ext cx="1962150" cy="638175"/>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Living Patrio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14676" y="6294970"/>
            <a:ext cx="1895475" cy="390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Data Secur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28801" y="3954466"/>
            <a:ext cx="1714500" cy="333375"/>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AutoTether graphic logo and link button"/>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356226" y="5162024"/>
            <a:ext cx="1552575" cy="6096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MariTech Industries maritime safety products"/>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400426" y="4661430"/>
            <a:ext cx="1666875" cy="476250"/>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Orion graphic logo and link button"/>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52400" y="4079350"/>
            <a:ext cx="1285875"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1" name="Picture 7" descr="http://www.shopauxiliary.com/images/perri.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788026" y="2951165"/>
            <a:ext cx="933450" cy="762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eartland Boating image"/>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52400" y="5069950"/>
            <a:ext cx="595313" cy="514350"/>
          </a:xfrm>
          <a:prstGeom prst="rect">
            <a:avLst/>
          </a:prstGeom>
          <a:noFill/>
          <a:extLst>
            <a:ext uri="{909E8E84-426E-40DD-AFC4-6F175D3DCCD1}">
              <a14:hiddenFill xmlns:a14="http://schemas.microsoft.com/office/drawing/2010/main" xmlns="">
                <a:solidFill>
                  <a:srgbClr val="FFFFFF"/>
                </a:solidFill>
              </a14:hiddenFill>
            </a:ext>
          </a:extLst>
        </p:spPr>
      </p:pic>
      <p:pic>
        <p:nvPicPr>
          <p:cNvPr id="1033" name="Picture 9" descr="PEN FED graphic logo "/>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7561793" y="4784198"/>
            <a:ext cx="1428750" cy="128587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BoatUS image"/>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2520952" y="3506790"/>
            <a:ext cx="1190625" cy="3143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5" name="Picture 11" descr="Soundings image"/>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4816476" y="2994025"/>
            <a:ext cx="809625" cy="219075"/>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http://www.shopauxiliary.com/images/buttonsprint.gif"/>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5511801" y="6171145"/>
            <a:ext cx="1676400" cy="514350"/>
          </a:xfrm>
          <a:prstGeom prst="rect">
            <a:avLst/>
          </a:prstGeom>
          <a:noFill/>
          <a:extLst>
            <a:ext uri="{909E8E84-426E-40DD-AFC4-6F175D3DCCD1}">
              <a14:hiddenFill xmlns:a14="http://schemas.microsoft.com/office/drawing/2010/main" xmlns="">
                <a:solidFill>
                  <a:srgbClr val="FFFFFF"/>
                </a:solidFill>
              </a14:hiddenFill>
            </a:ext>
          </a:extLst>
        </p:spPr>
      </p:pic>
      <p:pic>
        <p:nvPicPr>
          <p:cNvPr id="1037" name="Picture 13" descr="http://www.shopauxiliary.com/images/ButtonMarkel.gif"/>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1930403" y="6124575"/>
            <a:ext cx="771525"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8" name="Picture 14" descr="Boat image"/>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1574801" y="4450823"/>
            <a:ext cx="571500" cy="561975"/>
          </a:xfrm>
          <a:prstGeom prst="rect">
            <a:avLst/>
          </a:prstGeom>
          <a:noFill/>
          <a:extLst>
            <a:ext uri="{909E8E84-426E-40DD-AFC4-6F175D3DCCD1}">
              <a14:hiddenFill xmlns:a14="http://schemas.microsoft.com/office/drawing/2010/main" xmlns="">
                <a:solidFill>
                  <a:srgbClr val="FFFFFF"/>
                </a:solidFill>
              </a14:hiddenFill>
            </a:ext>
          </a:extLst>
        </p:spPr>
      </p:pic>
      <p:pic>
        <p:nvPicPr>
          <p:cNvPr id="1039" name="Picture 15" descr="http://www.shopauxiliary.com/images/buttonnationwide.gif"/>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1552576" y="5129745"/>
            <a:ext cx="1390650" cy="676275"/>
          </a:xfrm>
          <a:prstGeom prst="rect">
            <a:avLst/>
          </a:prstGeom>
          <a:noFill/>
          <a:extLst>
            <a:ext uri="{909E8E84-426E-40DD-AFC4-6F175D3DCCD1}">
              <a14:hiddenFill xmlns:a14="http://schemas.microsoft.com/office/drawing/2010/main" xmlns="">
                <a:solidFill>
                  <a:srgbClr val="FFFFFF"/>
                </a:solidFill>
              </a14:hiddenFill>
            </a:ext>
          </a:extLst>
        </p:spPr>
      </p:pic>
      <p:pic>
        <p:nvPicPr>
          <p:cNvPr id="1040" name="Picture 16" descr="Shop Auxiliary button"/>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1427694" y="1964800"/>
            <a:ext cx="952500" cy="3524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1" name="Picture 17" descr="Hertz image"/>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5349877" y="4593699"/>
            <a:ext cx="1190625" cy="361950"/>
          </a:xfrm>
          <a:prstGeom prst="rect">
            <a:avLst/>
          </a:prstGeom>
          <a:noFill/>
          <a:extLst>
            <a:ext uri="{909E8E84-426E-40DD-AFC4-6F175D3DCCD1}">
              <a14:hiddenFill xmlns:a14="http://schemas.microsoft.com/office/drawing/2010/main" xmlns="">
                <a:solidFill>
                  <a:srgbClr val="FFFFFF"/>
                </a:solidFill>
              </a14:hiddenFill>
            </a:ext>
          </a:extLst>
        </p:spPr>
      </p:pic>
      <p:pic>
        <p:nvPicPr>
          <p:cNvPr id="1042" name="Picture 18" descr="Avis Rent a car"/>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4564064" y="5455712"/>
            <a:ext cx="657225"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3" name="Picture 19" descr="topic image"/>
          <p:cNvPicPr>
            <a:picLocks noChangeAspect="1" noChangeArrowheads="1"/>
          </p:cNvPicPr>
          <p:nvPr/>
        </p:nvPicPr>
        <p:blipFill>
          <a:blip r:embed="rId21" cstate="print">
            <a:extLst>
              <a:ext uri="{28A0092B-C50C-407E-A947-70E740481C1C}">
                <a14:useLocalDpi xmlns:a14="http://schemas.microsoft.com/office/drawing/2010/main" xmlns="" val="0"/>
              </a:ext>
            </a:extLst>
          </a:blip>
          <a:srcRect/>
          <a:stretch>
            <a:fillRect/>
          </a:stretch>
        </p:blipFill>
        <p:spPr bwMode="auto">
          <a:xfrm>
            <a:off x="5600701" y="2021950"/>
            <a:ext cx="1190625" cy="714375"/>
          </a:xfrm>
          <a:prstGeom prst="rect">
            <a:avLst/>
          </a:prstGeom>
          <a:noFill/>
          <a:extLst>
            <a:ext uri="{909E8E84-426E-40DD-AFC4-6F175D3DCCD1}">
              <a14:hiddenFill xmlns:a14="http://schemas.microsoft.com/office/drawing/2010/main" xmlns="">
                <a:solidFill>
                  <a:srgbClr val="FFFFFF"/>
                </a:solidFill>
              </a14:hiddenFill>
            </a:ext>
          </a:extLst>
        </p:spPr>
      </p:pic>
      <p:pic>
        <p:nvPicPr>
          <p:cNvPr id="1044" name="Picture 20" descr="Boating World image"/>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auto">
          <a:xfrm>
            <a:off x="152400" y="5736700"/>
            <a:ext cx="962025" cy="476250"/>
          </a:xfrm>
          <a:prstGeom prst="rect">
            <a:avLst/>
          </a:prstGeom>
          <a:noFill/>
          <a:extLst>
            <a:ext uri="{909E8E84-426E-40DD-AFC4-6F175D3DCCD1}">
              <a14:hiddenFill xmlns:a14="http://schemas.microsoft.com/office/drawing/2010/main" xmlns="">
                <a:solidFill>
                  <a:srgbClr val="FFFFFF"/>
                </a:solidFill>
              </a14:hiddenFill>
            </a:ext>
          </a:extLst>
        </p:spPr>
      </p:pic>
      <p:pic>
        <p:nvPicPr>
          <p:cNvPr id="1045" name="Picture 21" descr="International Marine"/>
          <p:cNvPicPr>
            <a:picLocks noChangeAspect="1" noChangeArrowheads="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3584046" y="2327805"/>
            <a:ext cx="1438275" cy="381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46" name="Picture 22" descr="brochure image"/>
          <p:cNvPicPr>
            <a:picLocks noChangeAspect="1" noChangeArrowheads="1"/>
          </p:cNvPicPr>
          <p:nvPr/>
        </p:nvPicPr>
        <p:blipFill>
          <a:blip r:embed="rId24" cstate="print">
            <a:extLst>
              <a:ext uri="{28A0092B-C50C-407E-A947-70E740481C1C}">
                <a14:useLocalDpi xmlns:a14="http://schemas.microsoft.com/office/drawing/2010/main" xmlns="" val="0"/>
              </a:ext>
            </a:extLst>
          </a:blip>
          <a:srcRect/>
          <a:stretch>
            <a:fillRect/>
          </a:stretch>
        </p:blipFill>
        <p:spPr bwMode="auto">
          <a:xfrm>
            <a:off x="8228543" y="3321581"/>
            <a:ext cx="762000" cy="923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7" name="Picture 23" descr="PowerFlare image"/>
          <p:cNvPicPr>
            <a:picLocks noChangeAspect="1" noChangeArrowheads="1"/>
          </p:cNvPicPr>
          <p:nvPr/>
        </p:nvPicPr>
        <p:blipFill>
          <a:blip r:embed="rId25" cstate="print">
            <a:extLst>
              <a:ext uri="{28A0092B-C50C-407E-A947-70E740481C1C}">
                <a14:useLocalDpi xmlns:a14="http://schemas.microsoft.com/office/drawing/2010/main" xmlns="" val="0"/>
              </a:ext>
            </a:extLst>
          </a:blip>
          <a:srcRect/>
          <a:stretch>
            <a:fillRect/>
          </a:stretch>
        </p:blipFill>
        <p:spPr bwMode="auto">
          <a:xfrm>
            <a:off x="3954464" y="4148142"/>
            <a:ext cx="1171575" cy="3143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8" name="Picture 24" descr="iBoats offers generous Auxiliarist discount"/>
          <p:cNvPicPr>
            <a:picLocks noChangeAspect="1" noChangeArrowheads="1"/>
          </p:cNvPicPr>
          <p:nvPr/>
        </p:nvPicPr>
        <p:blipFill>
          <a:blip r:embed="rId26" cstate="print">
            <a:extLst>
              <a:ext uri="{28A0092B-C50C-407E-A947-70E740481C1C}">
                <a14:useLocalDpi xmlns:a14="http://schemas.microsoft.com/office/drawing/2010/main" xmlns="" val="0"/>
              </a:ext>
            </a:extLst>
          </a:blip>
          <a:srcRect/>
          <a:stretch>
            <a:fillRect/>
          </a:stretch>
        </p:blipFill>
        <p:spPr bwMode="auto">
          <a:xfrm>
            <a:off x="876301" y="2464861"/>
            <a:ext cx="1190625"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9" name="Picture 25" descr="UDC image"/>
          <p:cNvPicPr>
            <a:picLocks noChangeAspect="1" noChangeArrowheads="1"/>
          </p:cNvPicPr>
          <p:nvPr/>
        </p:nvPicPr>
        <p:blipFill>
          <a:blip r:embed="rId27" cstate="print">
            <a:extLst>
              <a:ext uri="{28A0092B-C50C-407E-A947-70E740481C1C}">
                <a14:useLocalDpi xmlns:a14="http://schemas.microsoft.com/office/drawing/2010/main" xmlns="" val="0"/>
              </a:ext>
            </a:extLst>
          </a:blip>
          <a:srcRect/>
          <a:stretch>
            <a:fillRect/>
          </a:stretch>
        </p:blipFill>
        <p:spPr bwMode="auto">
          <a:xfrm>
            <a:off x="190501" y="2583925"/>
            <a:ext cx="466725" cy="6572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0" name="Picture 26" descr="Special Prices on Adobe Products for USCG Auxiliary Members"/>
          <p:cNvPicPr>
            <a:picLocks noChangeAspect="1" noChangeArrowheads="1"/>
          </p:cNvPicPr>
          <p:nvPr/>
        </p:nvPicPr>
        <p:blipFill>
          <a:blip r:embed="rId28" cstate="print">
            <a:extLst>
              <a:ext uri="{28A0092B-C50C-407E-A947-70E740481C1C}">
                <a14:useLocalDpi xmlns:a14="http://schemas.microsoft.com/office/drawing/2010/main" xmlns="" val="0"/>
              </a:ext>
            </a:extLst>
          </a:blip>
          <a:srcRect/>
          <a:stretch>
            <a:fillRect/>
          </a:stretch>
        </p:blipFill>
        <p:spPr bwMode="auto">
          <a:xfrm>
            <a:off x="152400" y="3450700"/>
            <a:ext cx="1190625" cy="476250"/>
          </a:xfrm>
          <a:prstGeom prst="rect">
            <a:avLst/>
          </a:prstGeom>
          <a:noFill/>
          <a:extLst>
            <a:ext uri="{909E8E84-426E-40DD-AFC4-6F175D3DCCD1}">
              <a14:hiddenFill xmlns:a14="http://schemas.microsoft.com/office/drawing/2010/main" xmlns="">
                <a:solidFill>
                  <a:srgbClr val="FFFFFF"/>
                </a:solidFill>
              </a14:hiddenFill>
            </a:ext>
          </a:extLst>
        </p:spPr>
      </p:pic>
      <p:pic>
        <p:nvPicPr>
          <p:cNvPr id="1051" name="Picture 27" descr="http://www.shopauxiliary.com/images/buttonrigidboat.jpg"/>
          <p:cNvPicPr>
            <a:picLocks noChangeAspect="1" noChangeArrowheads="1"/>
          </p:cNvPicPr>
          <p:nvPr/>
        </p:nvPicPr>
        <p:blipFill>
          <a:blip r:embed="rId29" cstate="print">
            <a:extLst>
              <a:ext uri="{28A0092B-C50C-407E-A947-70E740481C1C}">
                <a14:useLocalDpi xmlns:a14="http://schemas.microsoft.com/office/drawing/2010/main" xmlns="" val="0"/>
              </a:ext>
            </a:extLst>
          </a:blip>
          <a:srcRect/>
          <a:stretch>
            <a:fillRect/>
          </a:stretch>
        </p:blipFill>
        <p:spPr bwMode="auto">
          <a:xfrm>
            <a:off x="6819901" y="2698750"/>
            <a:ext cx="1524000" cy="295275"/>
          </a:xfrm>
          <a:prstGeom prst="rect">
            <a:avLst/>
          </a:prstGeom>
          <a:noFill/>
          <a:extLst>
            <a:ext uri="{909E8E84-426E-40DD-AFC4-6F175D3DCCD1}">
              <a14:hiddenFill xmlns:a14="http://schemas.microsoft.com/office/drawing/2010/main" xmlns="">
                <a:solidFill>
                  <a:srgbClr val="FFFFFF"/>
                </a:solidFill>
              </a14:hiddenFill>
            </a:ext>
          </a:extLst>
        </p:spPr>
      </p:pic>
      <p:pic>
        <p:nvPicPr>
          <p:cNvPr id="1052" name="Picture 28" descr="Rocna Anchors graphic logo and link button"/>
          <p:cNvPicPr>
            <a:picLocks noChangeAspect="1" noChangeArrowheads="1"/>
          </p:cNvPicPr>
          <p:nvPr/>
        </p:nvPicPr>
        <p:blipFill>
          <a:blip r:embed="rId30" cstate="print">
            <a:extLst>
              <a:ext uri="{28A0092B-C50C-407E-A947-70E740481C1C}">
                <a14:useLocalDpi xmlns:a14="http://schemas.microsoft.com/office/drawing/2010/main" xmlns="" val="0"/>
              </a:ext>
            </a:extLst>
          </a:blip>
          <a:srcRect/>
          <a:stretch>
            <a:fillRect/>
          </a:stretch>
        </p:blipFill>
        <p:spPr bwMode="auto">
          <a:xfrm>
            <a:off x="7525810" y="6229350"/>
            <a:ext cx="1495425" cy="476250"/>
          </a:xfrm>
          <a:prstGeom prst="rect">
            <a:avLst/>
          </a:prstGeom>
          <a:noFill/>
          <a:extLst>
            <a:ext uri="{909E8E84-426E-40DD-AFC4-6F175D3DCCD1}">
              <a14:hiddenFill xmlns:a14="http://schemas.microsoft.com/office/drawing/2010/main" xmlns="">
                <a:solidFill>
                  <a:srgbClr val="FFFFFF"/>
                </a:solidFill>
              </a14:hiddenFill>
            </a:ext>
          </a:extLst>
        </p:spPr>
      </p:pic>
      <p:pic>
        <p:nvPicPr>
          <p:cNvPr id="1053" name="Picture 29" descr="Mad Mariner"/>
          <p:cNvPicPr>
            <a:picLocks noChangeAspect="1" noChangeArrowheads="1"/>
          </p:cNvPicPr>
          <p:nvPr/>
        </p:nvPicPr>
        <p:blipFill>
          <a:blip r:embed="rId31" cstate="print">
            <a:extLst>
              <a:ext uri="{28A0092B-C50C-407E-A947-70E740481C1C}">
                <a14:useLocalDpi xmlns:a14="http://schemas.microsoft.com/office/drawing/2010/main" xmlns="" val="0"/>
              </a:ext>
            </a:extLst>
          </a:blip>
          <a:srcRect/>
          <a:stretch>
            <a:fillRect/>
          </a:stretch>
        </p:blipFill>
        <p:spPr bwMode="auto">
          <a:xfrm>
            <a:off x="6940551" y="3111502"/>
            <a:ext cx="1143000" cy="790575"/>
          </a:xfrm>
          <a:prstGeom prst="rect">
            <a:avLst/>
          </a:prstGeom>
          <a:noFill/>
          <a:extLst>
            <a:ext uri="{909E8E84-426E-40DD-AFC4-6F175D3DCCD1}">
              <a14:hiddenFill xmlns:a14="http://schemas.microsoft.com/office/drawing/2010/main" xmlns="">
                <a:solidFill>
                  <a:srgbClr val="FFFFFF"/>
                </a:solidFill>
              </a14:hiddenFill>
            </a:ext>
          </a:extLst>
        </p:spPr>
      </p:pic>
      <p:pic>
        <p:nvPicPr>
          <p:cNvPr id="1055" name="Picture 31" descr="Walmart">
            <a:hlinkClick r:id="rId32"/>
          </p:cNvPr>
          <p:cNvPicPr>
            <a:picLocks noChangeAspect="1" noChangeArrowheads="1"/>
          </p:cNvPicPr>
          <p:nvPr/>
        </p:nvPicPr>
        <p:blipFill>
          <a:blip r:embed="rId33" cstate="print">
            <a:extLst>
              <a:ext uri="{28A0092B-C50C-407E-A947-70E740481C1C}">
                <a14:useLocalDpi xmlns:a14="http://schemas.microsoft.com/office/drawing/2010/main" xmlns="" val="0"/>
              </a:ext>
            </a:extLst>
          </a:blip>
          <a:srcRect/>
          <a:stretch>
            <a:fillRect/>
          </a:stretch>
        </p:blipFill>
        <p:spPr bwMode="auto">
          <a:xfrm>
            <a:off x="5759451" y="1502837"/>
            <a:ext cx="1181100" cy="409575"/>
          </a:xfrm>
          <a:prstGeom prst="rect">
            <a:avLst/>
          </a:prstGeom>
          <a:noFill/>
          <a:extLst>
            <a:ext uri="{909E8E84-426E-40DD-AFC4-6F175D3DCCD1}">
              <a14:hiddenFill xmlns:a14="http://schemas.microsoft.com/office/drawing/2010/main" xmlns="">
                <a:solidFill>
                  <a:srgbClr val="FFFFFF"/>
                </a:solidFill>
              </a14:hiddenFill>
            </a:ext>
          </a:extLst>
        </p:spPr>
      </p:pic>
      <p:pic>
        <p:nvPicPr>
          <p:cNvPr id="1057" name="Picture 33" descr="Time Life Specialty Items">
            <a:hlinkClick r:id="rId34" tooltip="TimeLife specials"/>
          </p:cNvPr>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352676" y="4450823"/>
            <a:ext cx="733425" cy="504826"/>
          </a:xfrm>
          <a:prstGeom prst="rect">
            <a:avLst/>
          </a:prstGeom>
          <a:noFill/>
          <a:extLst>
            <a:ext uri="{909E8E84-426E-40DD-AFC4-6F175D3DCCD1}">
              <a14:hiddenFill xmlns:a14="http://schemas.microsoft.com/office/drawing/2010/main" xmlns="">
                <a:solidFill>
                  <a:srgbClr val="FFFFFF"/>
                </a:solidFill>
              </a14:hiddenFill>
            </a:ext>
          </a:extLst>
        </p:spPr>
      </p:pic>
      <p:pic>
        <p:nvPicPr>
          <p:cNvPr id="1058" name="Picture 34" descr="Office Max Products Online"/>
          <p:cNvPicPr>
            <a:picLocks noChangeAspect="1" noChangeArrowheads="1"/>
          </p:cNvPicPr>
          <p:nvPr/>
        </p:nvPicPr>
        <p:blipFill>
          <a:blip r:embed="rId36" cstate="print">
            <a:extLst>
              <a:ext uri="{28A0092B-C50C-407E-A947-70E740481C1C}">
                <a14:useLocalDpi xmlns:a14="http://schemas.microsoft.com/office/drawing/2010/main" xmlns="" val="0"/>
              </a:ext>
            </a:extLst>
          </a:blip>
          <a:srcRect/>
          <a:stretch>
            <a:fillRect/>
          </a:stretch>
        </p:blipFill>
        <p:spPr bwMode="auto">
          <a:xfrm>
            <a:off x="6949018" y="4046011"/>
            <a:ext cx="1190625" cy="6572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9" name="Picture 35" descr="HP"/>
          <p:cNvPicPr>
            <a:picLocks noChangeAspect="1" noChangeArrowheads="1"/>
          </p:cNvPicPr>
          <p:nvPr/>
        </p:nvPicPr>
        <p:blipFill>
          <a:blip r:embed="rId37" cstate="print">
            <a:extLst>
              <a:ext uri="{28A0092B-C50C-407E-A947-70E740481C1C}">
                <a14:useLocalDpi xmlns:a14="http://schemas.microsoft.com/office/drawing/2010/main" xmlns="" val="0"/>
              </a:ext>
            </a:extLst>
          </a:blip>
          <a:srcRect/>
          <a:stretch>
            <a:fillRect/>
          </a:stretch>
        </p:blipFill>
        <p:spPr bwMode="auto">
          <a:xfrm>
            <a:off x="3843338" y="3462340"/>
            <a:ext cx="1143000" cy="571500"/>
          </a:xfrm>
          <a:prstGeom prst="rect">
            <a:avLst/>
          </a:prstGeom>
          <a:noFill/>
          <a:extLst>
            <a:ext uri="{909E8E84-426E-40DD-AFC4-6F175D3DCCD1}">
              <a14:hiddenFill xmlns:a14="http://schemas.microsoft.com/office/drawing/2010/main" xmlns="">
                <a:solidFill>
                  <a:srgbClr val="FFFFFF"/>
                </a:solidFill>
              </a14:hiddenFill>
            </a:ext>
          </a:extLst>
        </p:spPr>
      </p:pic>
      <p:pic>
        <p:nvPicPr>
          <p:cNvPr id="1060" name="Picture 36" descr="Amazon - Shopping Experience"/>
          <p:cNvPicPr>
            <a:picLocks noChangeAspect="1" noChangeArrowheads="1"/>
          </p:cNvPicPr>
          <p:nvPr/>
        </p:nvPicPr>
        <p:blipFill>
          <a:blip r:embed="rId38" cstate="print">
            <a:extLst>
              <a:ext uri="{28A0092B-C50C-407E-A947-70E740481C1C}">
                <a14:useLocalDpi xmlns:a14="http://schemas.microsoft.com/office/drawing/2010/main" xmlns="" val="0"/>
              </a:ext>
            </a:extLst>
          </a:blip>
          <a:srcRect/>
          <a:stretch>
            <a:fillRect/>
          </a:stretch>
        </p:blipFill>
        <p:spPr bwMode="auto">
          <a:xfrm>
            <a:off x="5362576" y="3851807"/>
            <a:ext cx="136207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61" name="Picture 37" descr="Supply Sgt"/>
          <p:cNvPicPr>
            <a:picLocks noChangeAspect="1" noChangeArrowheads="1"/>
          </p:cNvPicPr>
          <p:nvPr/>
        </p:nvPicPr>
        <p:blipFill>
          <a:blip r:embed="rId39" cstate="print">
            <a:extLst>
              <a:ext uri="{28A0092B-C50C-407E-A947-70E740481C1C}">
                <a14:useLocalDpi xmlns:a14="http://schemas.microsoft.com/office/drawing/2010/main" xmlns="" val="0"/>
              </a:ext>
            </a:extLst>
          </a:blip>
          <a:srcRect/>
          <a:stretch>
            <a:fillRect/>
          </a:stretch>
        </p:blipFill>
        <p:spPr bwMode="auto">
          <a:xfrm>
            <a:off x="3151717" y="5295374"/>
            <a:ext cx="1190625" cy="438150"/>
          </a:xfrm>
          <a:prstGeom prst="rect">
            <a:avLst/>
          </a:prstGeom>
          <a:noFill/>
          <a:extLst>
            <a:ext uri="{909E8E84-426E-40DD-AFC4-6F175D3DCCD1}">
              <a14:hiddenFill xmlns:a14="http://schemas.microsoft.com/office/drawing/2010/main" xmlns="">
                <a:solidFill>
                  <a:srgbClr val="FFFFFF"/>
                </a:solidFill>
              </a14:hiddenFill>
            </a:ext>
          </a:extLst>
        </p:spPr>
      </p:pic>
      <p:pic>
        <p:nvPicPr>
          <p:cNvPr id="1062" name="Picture 38" descr="http://www.shopauxiliary.com/images/ButtonD56.gif"/>
          <p:cNvPicPr>
            <a:picLocks noChangeAspect="1" noChangeArrowheads="1"/>
          </p:cNvPicPr>
          <p:nvPr/>
        </p:nvPicPr>
        <p:blipFill>
          <a:blip r:embed="rId40" cstate="print">
            <a:extLst>
              <a:ext uri="{28A0092B-C50C-407E-A947-70E740481C1C}">
                <a14:useLocalDpi xmlns:a14="http://schemas.microsoft.com/office/drawing/2010/main" xmlns="" val="0"/>
              </a:ext>
            </a:extLst>
          </a:blip>
          <a:srcRect/>
          <a:stretch>
            <a:fillRect/>
          </a:stretch>
        </p:blipFill>
        <p:spPr bwMode="auto">
          <a:xfrm>
            <a:off x="152400" y="6383342"/>
            <a:ext cx="1238250" cy="314325"/>
          </a:xfrm>
          <a:prstGeom prst="rect">
            <a:avLst/>
          </a:prstGeom>
          <a:noFill/>
          <a:extLst>
            <a:ext uri="{909E8E84-426E-40DD-AFC4-6F175D3DCCD1}">
              <a14:hiddenFill xmlns:a14="http://schemas.microsoft.com/office/drawing/2010/main" xmlns="">
                <a:solidFill>
                  <a:srgbClr val="FFFFFF"/>
                </a:solidFill>
              </a14:hiddenFill>
            </a:ext>
          </a:extLst>
        </p:spPr>
      </p:pic>
      <p:pic>
        <p:nvPicPr>
          <p:cNvPr id="1063" name="Picture 39" descr="Supply Sgt"/>
          <p:cNvPicPr>
            <a:picLocks noChangeAspect="1" noChangeArrowheads="1"/>
          </p:cNvPicPr>
          <p:nvPr/>
        </p:nvPicPr>
        <p:blipFill>
          <a:blip r:embed="rId41" cstate="print">
            <a:extLst>
              <a:ext uri="{28A0092B-C50C-407E-A947-70E740481C1C}">
                <a14:useLocalDpi xmlns:a14="http://schemas.microsoft.com/office/drawing/2010/main" xmlns="" val="0"/>
              </a:ext>
            </a:extLst>
          </a:blip>
          <a:srcRect/>
          <a:stretch>
            <a:fillRect/>
          </a:stretch>
        </p:blipFill>
        <p:spPr bwMode="auto">
          <a:xfrm>
            <a:off x="7101418" y="2003955"/>
            <a:ext cx="876300" cy="514350"/>
          </a:xfrm>
          <a:prstGeom prst="rect">
            <a:avLst/>
          </a:prstGeom>
          <a:noFill/>
          <a:extLst>
            <a:ext uri="{909E8E84-426E-40DD-AFC4-6F175D3DCCD1}">
              <a14:hiddenFill xmlns:a14="http://schemas.microsoft.com/office/drawing/2010/main" xmlns="">
                <a:solidFill>
                  <a:srgbClr val="FFFFFF"/>
                </a:solidFill>
              </a14:hiddenFill>
            </a:ext>
          </a:extLst>
        </p:spPr>
      </p:pic>
      <p:pic>
        <p:nvPicPr>
          <p:cNvPr id="1064" name="Picture 40" descr=" GI Joe"/>
          <p:cNvPicPr>
            <a:picLocks noChangeAspect="1" noChangeArrowheads="1"/>
          </p:cNvPicPr>
          <p:nvPr/>
        </p:nvPicPr>
        <p:blipFill>
          <a:blip r:embed="rId42" cstate="print">
            <a:extLst>
              <a:ext uri="{28A0092B-C50C-407E-A947-70E740481C1C}">
                <a14:useLocalDpi xmlns:a14="http://schemas.microsoft.com/office/drawing/2010/main" xmlns="" val="0"/>
              </a:ext>
            </a:extLst>
          </a:blip>
          <a:srcRect/>
          <a:stretch>
            <a:fillRect/>
          </a:stretch>
        </p:blipFill>
        <p:spPr bwMode="auto">
          <a:xfrm>
            <a:off x="3476095" y="2869674"/>
            <a:ext cx="1133475" cy="523875"/>
          </a:xfrm>
          <a:prstGeom prst="rect">
            <a:avLst/>
          </a:prstGeom>
          <a:noFill/>
          <a:extLst>
            <a:ext uri="{909E8E84-426E-40DD-AFC4-6F175D3DCCD1}">
              <a14:hiddenFill xmlns:a14="http://schemas.microsoft.com/office/drawing/2010/main" xmlns="">
                <a:solidFill>
                  <a:srgbClr val="FFFFFF"/>
                </a:solidFill>
              </a14:hiddenFill>
            </a:ext>
          </a:extLst>
        </p:spPr>
      </p:pic>
      <p:pic>
        <p:nvPicPr>
          <p:cNvPr id="1065" name="Picture 41" descr="Bass Pro"/>
          <p:cNvPicPr>
            <a:picLocks noChangeAspect="1" noChangeArrowheads="1"/>
          </p:cNvPicPr>
          <p:nvPr/>
        </p:nvPicPr>
        <p:blipFill>
          <a:blip r:embed="rId43" cstate="print">
            <a:extLst>
              <a:ext uri="{28A0092B-C50C-407E-A947-70E740481C1C}">
                <a14:useLocalDpi xmlns:a14="http://schemas.microsoft.com/office/drawing/2010/main" xmlns="" val="0"/>
              </a:ext>
            </a:extLst>
          </a:blip>
          <a:srcRect/>
          <a:stretch>
            <a:fillRect/>
          </a:stretch>
        </p:blipFill>
        <p:spPr bwMode="auto">
          <a:xfrm>
            <a:off x="2520952" y="2860149"/>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67" name="Picture 43" descr="PROMO1_125x125"/>
          <p:cNvPicPr>
            <a:picLocks noChangeAspect="1" noChangeArrowheads="1"/>
          </p:cNvPicPr>
          <p:nvPr/>
        </p:nvPicPr>
        <p:blipFill>
          <a:blip r:embed="rId44" cstate="print">
            <a:extLst>
              <a:ext uri="{28A0092B-C50C-407E-A947-70E740481C1C}">
                <a14:useLocalDpi xmlns:a14="http://schemas.microsoft.com/office/drawing/2010/main" xmlns="" val="0"/>
              </a:ext>
            </a:extLst>
          </a:blip>
          <a:srcRect/>
          <a:stretch>
            <a:fillRect/>
          </a:stretch>
        </p:blipFill>
        <p:spPr bwMode="auto">
          <a:xfrm>
            <a:off x="1577977" y="3050120"/>
            <a:ext cx="800100" cy="819150"/>
          </a:xfrm>
          <a:prstGeom prst="rect">
            <a:avLst/>
          </a:prstGeom>
          <a:noFill/>
          <a:extLst>
            <a:ext uri="{909E8E84-426E-40DD-AFC4-6F175D3DCCD1}">
              <a14:hiddenFill xmlns:a14="http://schemas.microsoft.com/office/drawing/2010/main" xmlns="">
                <a:solidFill>
                  <a:srgbClr val="FFFFFF"/>
                </a:solidFill>
              </a14:hiddenFill>
            </a:ext>
          </a:extLst>
        </p:spPr>
      </p:pic>
      <p:pic>
        <p:nvPicPr>
          <p:cNvPr id="1068" name="Picture 44" descr="1-800 flowers - Special Expressions"/>
          <p:cNvPicPr>
            <a:picLocks noChangeAspect="1" noChangeArrowheads="1"/>
          </p:cNvPicPr>
          <p:nvPr/>
        </p:nvPicPr>
        <p:blipFill>
          <a:blip r:embed="rId45" cstate="print">
            <a:extLst>
              <a:ext uri="{28A0092B-C50C-407E-A947-70E740481C1C}">
                <a14:useLocalDpi xmlns:a14="http://schemas.microsoft.com/office/drawing/2010/main" xmlns="" val="0"/>
              </a:ext>
            </a:extLst>
          </a:blip>
          <a:srcRect/>
          <a:stretch>
            <a:fillRect/>
          </a:stretch>
        </p:blipFill>
        <p:spPr bwMode="auto">
          <a:xfrm>
            <a:off x="7059614" y="1488550"/>
            <a:ext cx="1190625" cy="381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69" name="Picture 45" descr="Dockers - Shoes and More"/>
          <p:cNvPicPr>
            <a:picLocks noChangeAspect="1" noChangeArrowheads="1"/>
          </p:cNvPicPr>
          <p:nvPr/>
        </p:nvPicPr>
        <p:blipFill>
          <a:blip r:embed="rId46" cstate="print">
            <a:extLst>
              <a:ext uri="{28A0092B-C50C-407E-A947-70E740481C1C}">
                <a14:useLocalDpi xmlns:a14="http://schemas.microsoft.com/office/drawing/2010/main" xmlns="" val="0"/>
              </a:ext>
            </a:extLst>
          </a:blip>
          <a:srcRect/>
          <a:stretch>
            <a:fillRect/>
          </a:stretch>
        </p:blipFill>
        <p:spPr bwMode="auto">
          <a:xfrm>
            <a:off x="2590800" y="2114550"/>
            <a:ext cx="762000" cy="476250"/>
          </a:xfrm>
          <a:prstGeom prst="rect">
            <a:avLst/>
          </a:prstGeom>
          <a:noFill/>
          <a:extLst>
            <a:ext uri="{909E8E84-426E-40DD-AFC4-6F175D3DCCD1}">
              <a14:hiddenFill xmlns:a14="http://schemas.microsoft.com/office/drawing/2010/main" xmlns="">
                <a:solidFill>
                  <a:srgbClr val="FFFFFF"/>
                </a:solidFill>
              </a14:hiddenFill>
            </a:ext>
          </a:extLst>
        </p:spPr>
      </p:pic>
      <p:pic>
        <p:nvPicPr>
          <p:cNvPr id="1070" name="Picture 46" descr=" Omaha Stakes"/>
          <p:cNvPicPr>
            <a:picLocks noChangeAspect="1" noChangeArrowheads="1"/>
          </p:cNvPicPr>
          <p:nvPr/>
        </p:nvPicPr>
        <p:blipFill>
          <a:blip r:embed="rId47" cstate="print">
            <a:extLst>
              <a:ext uri="{28A0092B-C50C-407E-A947-70E740481C1C}">
                <a14:useLocalDpi xmlns:a14="http://schemas.microsoft.com/office/drawing/2010/main" xmlns="" val="0"/>
              </a:ext>
            </a:extLst>
          </a:blip>
          <a:srcRect/>
          <a:stretch>
            <a:fillRect/>
          </a:stretch>
        </p:blipFill>
        <p:spPr bwMode="auto">
          <a:xfrm>
            <a:off x="1819275" y="1517125"/>
            <a:ext cx="1152525" cy="381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71" name="Picture 47" descr="Petsmart Products Online"/>
          <p:cNvPicPr>
            <a:picLocks noChangeAspect="1" noChangeArrowheads="1"/>
          </p:cNvPicPr>
          <p:nvPr/>
        </p:nvPicPr>
        <p:blipFill>
          <a:blip r:embed="rId48" cstate="print">
            <a:extLst>
              <a:ext uri="{28A0092B-C50C-407E-A947-70E740481C1C}">
                <a14:useLocalDpi xmlns:a14="http://schemas.microsoft.com/office/drawing/2010/main" xmlns="" val="0"/>
              </a:ext>
            </a:extLst>
          </a:blip>
          <a:srcRect/>
          <a:stretch>
            <a:fillRect/>
          </a:stretch>
        </p:blipFill>
        <p:spPr bwMode="auto">
          <a:xfrm>
            <a:off x="190501" y="1517125"/>
            <a:ext cx="1114425" cy="352425"/>
          </a:xfrm>
          <a:prstGeom prst="rect">
            <a:avLst/>
          </a:prstGeom>
          <a:noFill/>
          <a:extLst>
            <a:ext uri="{909E8E84-426E-40DD-AFC4-6F175D3DCCD1}">
              <a14:hiddenFill xmlns:a14="http://schemas.microsoft.com/office/drawing/2010/main" xmlns="">
                <a:solidFill>
                  <a:srgbClr val="FFFFFF"/>
                </a:solidFill>
              </a14:hiddenFill>
            </a:ext>
          </a:extLst>
        </p:spPr>
      </p:pic>
      <p:pic>
        <p:nvPicPr>
          <p:cNvPr id="1072" name="Picture 48" descr="Hickory Farms Gift Selections"/>
          <p:cNvPicPr>
            <a:picLocks noChangeAspect="1" noChangeArrowheads="1"/>
          </p:cNvPicPr>
          <p:nvPr/>
        </p:nvPicPr>
        <p:blipFill>
          <a:blip r:embed="rId49" cstate="print">
            <a:extLst>
              <a:ext uri="{28A0092B-C50C-407E-A947-70E740481C1C}">
                <a14:useLocalDpi xmlns:a14="http://schemas.microsoft.com/office/drawing/2010/main" xmlns="" val="0"/>
              </a:ext>
            </a:extLst>
          </a:blip>
          <a:srcRect/>
          <a:stretch>
            <a:fillRect/>
          </a:stretch>
        </p:blipFill>
        <p:spPr bwMode="auto">
          <a:xfrm>
            <a:off x="152400" y="1964800"/>
            <a:ext cx="1190625" cy="381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73" name="Picture 49" descr="null"/>
          <p:cNvPicPr>
            <a:picLocks noChangeAspect="1" noChangeArrowheads="1"/>
          </p:cNvPicPr>
          <p:nvPr/>
        </p:nvPicPr>
        <p:blipFill>
          <a:blip r:embed="rId50" cstate="print">
            <a:extLst>
              <a:ext uri="{28A0092B-C50C-407E-A947-70E740481C1C}">
                <a14:useLocalDpi xmlns:a14="http://schemas.microsoft.com/office/drawing/2010/main" xmlns="" val="0"/>
              </a:ext>
            </a:extLst>
          </a:blip>
          <a:srcRect/>
          <a:stretch>
            <a:fillRect/>
          </a:stretch>
        </p:blipFill>
        <p:spPr bwMode="auto">
          <a:xfrm>
            <a:off x="8083551" y="1983850"/>
            <a:ext cx="866775" cy="666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747579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071"/>
                                        </p:tgtEl>
                                        <p:attrNameLst>
                                          <p:attrName>style.visibility</p:attrName>
                                        </p:attrNameLst>
                                      </p:cBhvr>
                                      <p:to>
                                        <p:strVal val="visible"/>
                                      </p:to>
                                    </p:set>
                                    <p:anim calcmode="lin" valueType="num">
                                      <p:cBhvr additive="base">
                                        <p:cTn id="7" dur="500" fill="hold"/>
                                        <p:tgtEl>
                                          <p:spTgt spid="1071"/>
                                        </p:tgtEl>
                                        <p:attrNameLst>
                                          <p:attrName>ppt_x</p:attrName>
                                        </p:attrNameLst>
                                      </p:cBhvr>
                                      <p:tavLst>
                                        <p:tav tm="0">
                                          <p:val>
                                            <p:strVal val="1+#ppt_w/2"/>
                                          </p:val>
                                        </p:tav>
                                        <p:tav tm="100000">
                                          <p:val>
                                            <p:strVal val="#ppt_x"/>
                                          </p:val>
                                        </p:tav>
                                      </p:tavLst>
                                    </p:anim>
                                    <p:anim calcmode="lin" valueType="num">
                                      <p:cBhvr additive="base">
                                        <p:cTn id="8" dur="500" fill="hold"/>
                                        <p:tgtEl>
                                          <p:spTgt spid="107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1000"/>
                                  </p:stCondLst>
                                  <p:childTnLst>
                                    <p:set>
                                      <p:cBhvr>
                                        <p:cTn id="11" dur="1" fill="hold">
                                          <p:stCondLst>
                                            <p:cond delay="0"/>
                                          </p:stCondLst>
                                        </p:cTn>
                                        <p:tgtEl>
                                          <p:spTgt spid="1034"/>
                                        </p:tgtEl>
                                        <p:attrNameLst>
                                          <p:attrName>style.visibility</p:attrName>
                                        </p:attrNameLst>
                                      </p:cBhvr>
                                      <p:to>
                                        <p:strVal val="visible"/>
                                      </p:to>
                                    </p:set>
                                    <p:anim calcmode="lin" valueType="num">
                                      <p:cBhvr additive="base">
                                        <p:cTn id="12" dur="750" fill="hold"/>
                                        <p:tgtEl>
                                          <p:spTgt spid="1034"/>
                                        </p:tgtEl>
                                        <p:attrNameLst>
                                          <p:attrName>ppt_x</p:attrName>
                                        </p:attrNameLst>
                                      </p:cBhvr>
                                      <p:tavLst>
                                        <p:tav tm="0">
                                          <p:val>
                                            <p:strVal val="0-#ppt_w/2"/>
                                          </p:val>
                                        </p:tav>
                                        <p:tav tm="100000">
                                          <p:val>
                                            <p:strVal val="#ppt_x"/>
                                          </p:val>
                                        </p:tav>
                                      </p:tavLst>
                                    </p:anim>
                                    <p:anim calcmode="lin" valueType="num">
                                      <p:cBhvr additive="base">
                                        <p:cTn id="13" dur="750" fill="hold"/>
                                        <p:tgtEl>
                                          <p:spTgt spid="1034"/>
                                        </p:tgtEl>
                                        <p:attrNameLst>
                                          <p:attrName>ppt_y</p:attrName>
                                        </p:attrNameLst>
                                      </p:cBhvr>
                                      <p:tavLst>
                                        <p:tav tm="0">
                                          <p:val>
                                            <p:strVal val="1+#ppt_h/2"/>
                                          </p:val>
                                        </p:tav>
                                        <p:tav tm="100000">
                                          <p:val>
                                            <p:strVal val="#ppt_y"/>
                                          </p:val>
                                        </p:tav>
                                      </p:tavLst>
                                    </p:anim>
                                  </p:childTnLst>
                                </p:cTn>
                              </p:par>
                            </p:childTnLst>
                          </p:cTn>
                        </p:par>
                        <p:par>
                          <p:cTn id="14" fill="hold">
                            <p:stCondLst>
                              <p:cond delay="2250"/>
                            </p:stCondLst>
                            <p:childTnLst>
                              <p:par>
                                <p:cTn id="15" presetID="2" presetClass="entr" presetSubtype="2" fill="hold" nodeType="afterEffect">
                                  <p:stCondLst>
                                    <p:cond delay="1000"/>
                                  </p:stCondLst>
                                  <p:childTnLst>
                                    <p:set>
                                      <p:cBhvr>
                                        <p:cTn id="16" dur="1" fill="hold">
                                          <p:stCondLst>
                                            <p:cond delay="0"/>
                                          </p:stCondLst>
                                        </p:cTn>
                                        <p:tgtEl>
                                          <p:spTgt spid="1051"/>
                                        </p:tgtEl>
                                        <p:attrNameLst>
                                          <p:attrName>style.visibility</p:attrName>
                                        </p:attrNameLst>
                                      </p:cBhvr>
                                      <p:to>
                                        <p:strVal val="visible"/>
                                      </p:to>
                                    </p:set>
                                    <p:anim calcmode="lin" valueType="num">
                                      <p:cBhvr additive="base">
                                        <p:cTn id="17" dur="750" fill="hold"/>
                                        <p:tgtEl>
                                          <p:spTgt spid="1051"/>
                                        </p:tgtEl>
                                        <p:attrNameLst>
                                          <p:attrName>ppt_x</p:attrName>
                                        </p:attrNameLst>
                                      </p:cBhvr>
                                      <p:tavLst>
                                        <p:tav tm="0">
                                          <p:val>
                                            <p:strVal val="1+#ppt_w/2"/>
                                          </p:val>
                                        </p:tav>
                                        <p:tav tm="100000">
                                          <p:val>
                                            <p:strVal val="#ppt_x"/>
                                          </p:val>
                                        </p:tav>
                                      </p:tavLst>
                                    </p:anim>
                                    <p:anim calcmode="lin" valueType="num">
                                      <p:cBhvr additive="base">
                                        <p:cTn id="18" dur="750" fill="hold"/>
                                        <p:tgtEl>
                                          <p:spTgt spid="1051"/>
                                        </p:tgtEl>
                                        <p:attrNameLst>
                                          <p:attrName>ppt_y</p:attrName>
                                        </p:attrNameLst>
                                      </p:cBhvr>
                                      <p:tavLst>
                                        <p:tav tm="0">
                                          <p:val>
                                            <p:strVal val="#ppt_y"/>
                                          </p:val>
                                        </p:tav>
                                        <p:tav tm="100000">
                                          <p:val>
                                            <p:strVal val="#ppt_y"/>
                                          </p:val>
                                        </p:tav>
                                      </p:tavLst>
                                    </p:anim>
                                  </p:childTnLst>
                                </p:cTn>
                              </p:par>
                            </p:childTnLst>
                          </p:cTn>
                        </p:par>
                        <p:par>
                          <p:cTn id="19" fill="hold">
                            <p:stCondLst>
                              <p:cond delay="4000"/>
                            </p:stCondLst>
                            <p:childTnLst>
                              <p:par>
                                <p:cTn id="20" presetID="2" presetClass="entr" presetSubtype="1" fill="hold" nodeType="afterEffect">
                                  <p:stCondLst>
                                    <p:cond delay="1000"/>
                                  </p:stCondLst>
                                  <p:childTnLst>
                                    <p:set>
                                      <p:cBhvr>
                                        <p:cTn id="21" dur="1" fill="hold">
                                          <p:stCondLst>
                                            <p:cond delay="0"/>
                                          </p:stCondLst>
                                        </p:cTn>
                                        <p:tgtEl>
                                          <p:spTgt spid="1039"/>
                                        </p:tgtEl>
                                        <p:attrNameLst>
                                          <p:attrName>style.visibility</p:attrName>
                                        </p:attrNameLst>
                                      </p:cBhvr>
                                      <p:to>
                                        <p:strVal val="visible"/>
                                      </p:to>
                                    </p:set>
                                    <p:anim calcmode="lin" valueType="num">
                                      <p:cBhvr additive="base">
                                        <p:cTn id="22" dur="750" fill="hold"/>
                                        <p:tgtEl>
                                          <p:spTgt spid="1039"/>
                                        </p:tgtEl>
                                        <p:attrNameLst>
                                          <p:attrName>ppt_x</p:attrName>
                                        </p:attrNameLst>
                                      </p:cBhvr>
                                      <p:tavLst>
                                        <p:tav tm="0">
                                          <p:val>
                                            <p:strVal val="#ppt_x"/>
                                          </p:val>
                                        </p:tav>
                                        <p:tav tm="100000">
                                          <p:val>
                                            <p:strVal val="#ppt_x"/>
                                          </p:val>
                                        </p:tav>
                                      </p:tavLst>
                                    </p:anim>
                                    <p:anim calcmode="lin" valueType="num">
                                      <p:cBhvr additive="base">
                                        <p:cTn id="23" dur="750" fill="hold"/>
                                        <p:tgtEl>
                                          <p:spTgt spid="1039"/>
                                        </p:tgtEl>
                                        <p:attrNameLst>
                                          <p:attrName>ppt_y</p:attrName>
                                        </p:attrNameLst>
                                      </p:cBhvr>
                                      <p:tavLst>
                                        <p:tav tm="0">
                                          <p:val>
                                            <p:strVal val="0-#ppt_h/2"/>
                                          </p:val>
                                        </p:tav>
                                        <p:tav tm="100000">
                                          <p:val>
                                            <p:strVal val="#ppt_y"/>
                                          </p:val>
                                        </p:tav>
                                      </p:tavLst>
                                    </p:anim>
                                  </p:childTnLst>
                                </p:cTn>
                              </p:par>
                            </p:childTnLst>
                          </p:cTn>
                        </p:par>
                        <p:par>
                          <p:cTn id="24" fill="hold">
                            <p:stCondLst>
                              <p:cond delay="5750"/>
                            </p:stCondLst>
                            <p:childTnLst>
                              <p:par>
                                <p:cTn id="25" presetID="2" presetClass="entr" presetSubtype="9" fill="hold" nodeType="afterEffect">
                                  <p:stCondLst>
                                    <p:cond delay="1000"/>
                                  </p:stCondLst>
                                  <p:childTnLst>
                                    <p:set>
                                      <p:cBhvr>
                                        <p:cTn id="26" dur="1" fill="hold">
                                          <p:stCondLst>
                                            <p:cond delay="0"/>
                                          </p:stCondLst>
                                        </p:cTn>
                                        <p:tgtEl>
                                          <p:spTgt spid="1062"/>
                                        </p:tgtEl>
                                        <p:attrNameLst>
                                          <p:attrName>style.visibility</p:attrName>
                                        </p:attrNameLst>
                                      </p:cBhvr>
                                      <p:to>
                                        <p:strVal val="visible"/>
                                      </p:to>
                                    </p:set>
                                    <p:anim calcmode="lin" valueType="num">
                                      <p:cBhvr additive="base">
                                        <p:cTn id="27" dur="750" fill="hold"/>
                                        <p:tgtEl>
                                          <p:spTgt spid="1062"/>
                                        </p:tgtEl>
                                        <p:attrNameLst>
                                          <p:attrName>ppt_x</p:attrName>
                                        </p:attrNameLst>
                                      </p:cBhvr>
                                      <p:tavLst>
                                        <p:tav tm="0">
                                          <p:val>
                                            <p:strVal val="0-#ppt_w/2"/>
                                          </p:val>
                                        </p:tav>
                                        <p:tav tm="100000">
                                          <p:val>
                                            <p:strVal val="#ppt_x"/>
                                          </p:val>
                                        </p:tav>
                                      </p:tavLst>
                                    </p:anim>
                                    <p:anim calcmode="lin" valueType="num">
                                      <p:cBhvr additive="base">
                                        <p:cTn id="28" dur="750" fill="hold"/>
                                        <p:tgtEl>
                                          <p:spTgt spid="1062"/>
                                        </p:tgtEl>
                                        <p:attrNameLst>
                                          <p:attrName>ppt_y</p:attrName>
                                        </p:attrNameLst>
                                      </p:cBhvr>
                                      <p:tavLst>
                                        <p:tav tm="0">
                                          <p:val>
                                            <p:strVal val="0-#ppt_h/2"/>
                                          </p:val>
                                        </p:tav>
                                        <p:tav tm="100000">
                                          <p:val>
                                            <p:strVal val="#ppt_y"/>
                                          </p:val>
                                        </p:tav>
                                      </p:tavLst>
                                    </p:anim>
                                  </p:childTnLst>
                                </p:cTn>
                              </p:par>
                            </p:childTnLst>
                          </p:cTn>
                        </p:par>
                        <p:par>
                          <p:cTn id="29" fill="hold">
                            <p:stCondLst>
                              <p:cond delay="7500"/>
                            </p:stCondLst>
                            <p:childTnLst>
                              <p:par>
                                <p:cTn id="30" presetID="2" presetClass="entr" presetSubtype="8" fill="hold" nodeType="afterEffect">
                                  <p:stCondLst>
                                    <p:cond delay="1000"/>
                                  </p:stCondLst>
                                  <p:childTnLst>
                                    <p:set>
                                      <p:cBhvr>
                                        <p:cTn id="31" dur="1" fill="hold">
                                          <p:stCondLst>
                                            <p:cond delay="0"/>
                                          </p:stCondLst>
                                        </p:cTn>
                                        <p:tgtEl>
                                          <p:spTgt spid="1033"/>
                                        </p:tgtEl>
                                        <p:attrNameLst>
                                          <p:attrName>style.visibility</p:attrName>
                                        </p:attrNameLst>
                                      </p:cBhvr>
                                      <p:to>
                                        <p:strVal val="visible"/>
                                      </p:to>
                                    </p:set>
                                    <p:anim calcmode="lin" valueType="num">
                                      <p:cBhvr additive="base">
                                        <p:cTn id="32" dur="750" fill="hold"/>
                                        <p:tgtEl>
                                          <p:spTgt spid="1033"/>
                                        </p:tgtEl>
                                        <p:attrNameLst>
                                          <p:attrName>ppt_x</p:attrName>
                                        </p:attrNameLst>
                                      </p:cBhvr>
                                      <p:tavLst>
                                        <p:tav tm="0">
                                          <p:val>
                                            <p:strVal val="0-#ppt_w/2"/>
                                          </p:val>
                                        </p:tav>
                                        <p:tav tm="100000">
                                          <p:val>
                                            <p:strVal val="#ppt_x"/>
                                          </p:val>
                                        </p:tav>
                                      </p:tavLst>
                                    </p:anim>
                                    <p:anim calcmode="lin" valueType="num">
                                      <p:cBhvr additive="base">
                                        <p:cTn id="33" dur="750" fill="hold"/>
                                        <p:tgtEl>
                                          <p:spTgt spid="1033"/>
                                        </p:tgtEl>
                                        <p:attrNameLst>
                                          <p:attrName>ppt_y</p:attrName>
                                        </p:attrNameLst>
                                      </p:cBhvr>
                                      <p:tavLst>
                                        <p:tav tm="0">
                                          <p:val>
                                            <p:strVal val="#ppt_y"/>
                                          </p:val>
                                        </p:tav>
                                        <p:tav tm="100000">
                                          <p:val>
                                            <p:strVal val="#ppt_y"/>
                                          </p:val>
                                        </p:tav>
                                      </p:tavLst>
                                    </p:anim>
                                  </p:childTnLst>
                                </p:cTn>
                              </p:par>
                            </p:childTnLst>
                          </p:cTn>
                        </p:par>
                        <p:par>
                          <p:cTn id="34" fill="hold">
                            <p:stCondLst>
                              <p:cond delay="9250"/>
                            </p:stCondLst>
                            <p:childTnLst>
                              <p:par>
                                <p:cTn id="35" presetID="2" presetClass="entr" presetSubtype="12" fill="hold" nodeType="afterEffect">
                                  <p:stCondLst>
                                    <p:cond delay="1000"/>
                                  </p:stCondLst>
                                  <p:childTnLst>
                                    <p:set>
                                      <p:cBhvr>
                                        <p:cTn id="36" dur="1" fill="hold">
                                          <p:stCondLst>
                                            <p:cond delay="0"/>
                                          </p:stCondLst>
                                        </p:cTn>
                                        <p:tgtEl>
                                          <p:spTgt spid="1068"/>
                                        </p:tgtEl>
                                        <p:attrNameLst>
                                          <p:attrName>style.visibility</p:attrName>
                                        </p:attrNameLst>
                                      </p:cBhvr>
                                      <p:to>
                                        <p:strVal val="visible"/>
                                      </p:to>
                                    </p:set>
                                    <p:anim calcmode="lin" valueType="num">
                                      <p:cBhvr additive="base">
                                        <p:cTn id="37" dur="750" fill="hold"/>
                                        <p:tgtEl>
                                          <p:spTgt spid="1068"/>
                                        </p:tgtEl>
                                        <p:attrNameLst>
                                          <p:attrName>ppt_x</p:attrName>
                                        </p:attrNameLst>
                                      </p:cBhvr>
                                      <p:tavLst>
                                        <p:tav tm="0">
                                          <p:val>
                                            <p:strVal val="0-#ppt_w/2"/>
                                          </p:val>
                                        </p:tav>
                                        <p:tav tm="100000">
                                          <p:val>
                                            <p:strVal val="#ppt_x"/>
                                          </p:val>
                                        </p:tav>
                                      </p:tavLst>
                                    </p:anim>
                                    <p:anim calcmode="lin" valueType="num">
                                      <p:cBhvr additive="base">
                                        <p:cTn id="38" dur="750" fill="hold"/>
                                        <p:tgtEl>
                                          <p:spTgt spid="1068"/>
                                        </p:tgtEl>
                                        <p:attrNameLst>
                                          <p:attrName>ppt_y</p:attrName>
                                        </p:attrNameLst>
                                      </p:cBhvr>
                                      <p:tavLst>
                                        <p:tav tm="0">
                                          <p:val>
                                            <p:strVal val="1+#ppt_h/2"/>
                                          </p:val>
                                        </p:tav>
                                        <p:tav tm="100000">
                                          <p:val>
                                            <p:strVal val="#ppt_y"/>
                                          </p:val>
                                        </p:tav>
                                      </p:tavLst>
                                    </p:anim>
                                  </p:childTnLst>
                                </p:cTn>
                              </p:par>
                            </p:childTnLst>
                          </p:cTn>
                        </p:par>
                        <p:par>
                          <p:cTn id="39" fill="hold">
                            <p:stCondLst>
                              <p:cond delay="11000"/>
                            </p:stCondLst>
                            <p:childTnLst>
                              <p:par>
                                <p:cTn id="40" presetID="2" presetClass="entr" presetSubtype="4" fill="hold" nodeType="afterEffect">
                                  <p:stCondLst>
                                    <p:cond delay="1000"/>
                                  </p:stCondLst>
                                  <p:childTnLst>
                                    <p:set>
                                      <p:cBhvr>
                                        <p:cTn id="41" dur="1" fill="hold">
                                          <p:stCondLst>
                                            <p:cond delay="0"/>
                                          </p:stCondLst>
                                        </p:cTn>
                                        <p:tgtEl>
                                          <p:spTgt spid="1025"/>
                                        </p:tgtEl>
                                        <p:attrNameLst>
                                          <p:attrName>style.visibility</p:attrName>
                                        </p:attrNameLst>
                                      </p:cBhvr>
                                      <p:to>
                                        <p:strVal val="visible"/>
                                      </p:to>
                                    </p:set>
                                    <p:anim calcmode="lin" valueType="num">
                                      <p:cBhvr additive="base">
                                        <p:cTn id="42" dur="750" fill="hold"/>
                                        <p:tgtEl>
                                          <p:spTgt spid="1025"/>
                                        </p:tgtEl>
                                        <p:attrNameLst>
                                          <p:attrName>ppt_x</p:attrName>
                                        </p:attrNameLst>
                                      </p:cBhvr>
                                      <p:tavLst>
                                        <p:tav tm="0">
                                          <p:val>
                                            <p:strVal val="#ppt_x"/>
                                          </p:val>
                                        </p:tav>
                                        <p:tav tm="100000">
                                          <p:val>
                                            <p:strVal val="#ppt_x"/>
                                          </p:val>
                                        </p:tav>
                                      </p:tavLst>
                                    </p:anim>
                                    <p:anim calcmode="lin" valueType="num">
                                      <p:cBhvr additive="base">
                                        <p:cTn id="43" dur="750" fill="hold"/>
                                        <p:tgtEl>
                                          <p:spTgt spid="1025"/>
                                        </p:tgtEl>
                                        <p:attrNameLst>
                                          <p:attrName>ppt_y</p:attrName>
                                        </p:attrNameLst>
                                      </p:cBhvr>
                                      <p:tavLst>
                                        <p:tav tm="0">
                                          <p:val>
                                            <p:strVal val="1+#ppt_h/2"/>
                                          </p:val>
                                        </p:tav>
                                        <p:tav tm="100000">
                                          <p:val>
                                            <p:strVal val="#ppt_y"/>
                                          </p:val>
                                        </p:tav>
                                      </p:tavLst>
                                    </p:anim>
                                  </p:childTnLst>
                                </p:cTn>
                              </p:par>
                            </p:childTnLst>
                          </p:cTn>
                        </p:par>
                        <p:par>
                          <p:cTn id="44" fill="hold">
                            <p:stCondLst>
                              <p:cond delay="12750"/>
                            </p:stCondLst>
                            <p:childTnLst>
                              <p:par>
                                <p:cTn id="45" presetID="2" presetClass="entr" presetSubtype="3" fill="hold" nodeType="afterEffect">
                                  <p:stCondLst>
                                    <p:cond delay="1000"/>
                                  </p:stCondLst>
                                  <p:childTnLst>
                                    <p:set>
                                      <p:cBhvr>
                                        <p:cTn id="46" dur="1" fill="hold">
                                          <p:stCondLst>
                                            <p:cond delay="0"/>
                                          </p:stCondLst>
                                        </p:cTn>
                                        <p:tgtEl>
                                          <p:spTgt spid="1029"/>
                                        </p:tgtEl>
                                        <p:attrNameLst>
                                          <p:attrName>style.visibility</p:attrName>
                                        </p:attrNameLst>
                                      </p:cBhvr>
                                      <p:to>
                                        <p:strVal val="visible"/>
                                      </p:to>
                                    </p:set>
                                    <p:anim calcmode="lin" valueType="num">
                                      <p:cBhvr additive="base">
                                        <p:cTn id="47" dur="750" fill="hold"/>
                                        <p:tgtEl>
                                          <p:spTgt spid="1029"/>
                                        </p:tgtEl>
                                        <p:attrNameLst>
                                          <p:attrName>ppt_x</p:attrName>
                                        </p:attrNameLst>
                                      </p:cBhvr>
                                      <p:tavLst>
                                        <p:tav tm="0">
                                          <p:val>
                                            <p:strVal val="1+#ppt_w/2"/>
                                          </p:val>
                                        </p:tav>
                                        <p:tav tm="100000">
                                          <p:val>
                                            <p:strVal val="#ppt_x"/>
                                          </p:val>
                                        </p:tav>
                                      </p:tavLst>
                                    </p:anim>
                                    <p:anim calcmode="lin" valueType="num">
                                      <p:cBhvr additive="base">
                                        <p:cTn id="48" dur="750" fill="hold"/>
                                        <p:tgtEl>
                                          <p:spTgt spid="1029"/>
                                        </p:tgtEl>
                                        <p:attrNameLst>
                                          <p:attrName>ppt_y</p:attrName>
                                        </p:attrNameLst>
                                      </p:cBhvr>
                                      <p:tavLst>
                                        <p:tav tm="0">
                                          <p:val>
                                            <p:strVal val="0-#ppt_h/2"/>
                                          </p:val>
                                        </p:tav>
                                        <p:tav tm="100000">
                                          <p:val>
                                            <p:strVal val="#ppt_y"/>
                                          </p:val>
                                        </p:tav>
                                      </p:tavLst>
                                    </p:anim>
                                  </p:childTnLst>
                                </p:cTn>
                              </p:par>
                            </p:childTnLst>
                          </p:cTn>
                        </p:par>
                        <p:par>
                          <p:cTn id="49" fill="hold">
                            <p:stCondLst>
                              <p:cond delay="14500"/>
                            </p:stCondLst>
                            <p:childTnLst>
                              <p:par>
                                <p:cTn id="50" presetID="2" presetClass="entr" presetSubtype="12" fill="hold" nodeType="afterEffect">
                                  <p:stCondLst>
                                    <p:cond delay="1000"/>
                                  </p:stCondLst>
                                  <p:childTnLst>
                                    <p:set>
                                      <p:cBhvr>
                                        <p:cTn id="51" dur="1" fill="hold">
                                          <p:stCondLst>
                                            <p:cond delay="0"/>
                                          </p:stCondLst>
                                        </p:cTn>
                                        <p:tgtEl>
                                          <p:spTgt spid="1027"/>
                                        </p:tgtEl>
                                        <p:attrNameLst>
                                          <p:attrName>style.visibility</p:attrName>
                                        </p:attrNameLst>
                                      </p:cBhvr>
                                      <p:to>
                                        <p:strVal val="visible"/>
                                      </p:to>
                                    </p:set>
                                    <p:anim calcmode="lin" valueType="num">
                                      <p:cBhvr additive="base">
                                        <p:cTn id="52" dur="750" fill="hold"/>
                                        <p:tgtEl>
                                          <p:spTgt spid="1027"/>
                                        </p:tgtEl>
                                        <p:attrNameLst>
                                          <p:attrName>ppt_x</p:attrName>
                                        </p:attrNameLst>
                                      </p:cBhvr>
                                      <p:tavLst>
                                        <p:tav tm="0">
                                          <p:val>
                                            <p:strVal val="0-#ppt_w/2"/>
                                          </p:val>
                                        </p:tav>
                                        <p:tav tm="100000">
                                          <p:val>
                                            <p:strVal val="#ppt_x"/>
                                          </p:val>
                                        </p:tav>
                                      </p:tavLst>
                                    </p:anim>
                                    <p:anim calcmode="lin" valueType="num">
                                      <p:cBhvr additive="base">
                                        <p:cTn id="53" dur="750" fill="hold"/>
                                        <p:tgtEl>
                                          <p:spTgt spid="1027"/>
                                        </p:tgtEl>
                                        <p:attrNameLst>
                                          <p:attrName>ppt_y</p:attrName>
                                        </p:attrNameLst>
                                      </p:cBhvr>
                                      <p:tavLst>
                                        <p:tav tm="0">
                                          <p:val>
                                            <p:strVal val="1+#ppt_h/2"/>
                                          </p:val>
                                        </p:tav>
                                        <p:tav tm="100000">
                                          <p:val>
                                            <p:strVal val="#ppt_y"/>
                                          </p:val>
                                        </p:tav>
                                      </p:tavLst>
                                    </p:anim>
                                  </p:childTnLst>
                                </p:cTn>
                              </p:par>
                            </p:childTnLst>
                          </p:cTn>
                        </p:par>
                        <p:par>
                          <p:cTn id="54" fill="hold">
                            <p:stCondLst>
                              <p:cond delay="16250"/>
                            </p:stCondLst>
                            <p:childTnLst>
                              <p:par>
                                <p:cTn id="55" presetID="2" presetClass="entr" presetSubtype="2" fill="hold" nodeType="afterEffect">
                                  <p:stCondLst>
                                    <p:cond delay="1000"/>
                                  </p:stCondLst>
                                  <p:childTnLst>
                                    <p:set>
                                      <p:cBhvr>
                                        <p:cTn id="56" dur="1" fill="hold">
                                          <p:stCondLst>
                                            <p:cond delay="0"/>
                                          </p:stCondLst>
                                        </p:cTn>
                                        <p:tgtEl>
                                          <p:spTgt spid="1073"/>
                                        </p:tgtEl>
                                        <p:attrNameLst>
                                          <p:attrName>style.visibility</p:attrName>
                                        </p:attrNameLst>
                                      </p:cBhvr>
                                      <p:to>
                                        <p:strVal val="visible"/>
                                      </p:to>
                                    </p:set>
                                    <p:anim calcmode="lin" valueType="num">
                                      <p:cBhvr additive="base">
                                        <p:cTn id="57" dur="750" fill="hold"/>
                                        <p:tgtEl>
                                          <p:spTgt spid="1073"/>
                                        </p:tgtEl>
                                        <p:attrNameLst>
                                          <p:attrName>ppt_x</p:attrName>
                                        </p:attrNameLst>
                                      </p:cBhvr>
                                      <p:tavLst>
                                        <p:tav tm="0">
                                          <p:val>
                                            <p:strVal val="1+#ppt_w/2"/>
                                          </p:val>
                                        </p:tav>
                                        <p:tav tm="100000">
                                          <p:val>
                                            <p:strVal val="#ppt_x"/>
                                          </p:val>
                                        </p:tav>
                                      </p:tavLst>
                                    </p:anim>
                                    <p:anim calcmode="lin" valueType="num">
                                      <p:cBhvr additive="base">
                                        <p:cTn id="58" dur="750" fill="hold"/>
                                        <p:tgtEl>
                                          <p:spTgt spid="1073"/>
                                        </p:tgtEl>
                                        <p:attrNameLst>
                                          <p:attrName>ppt_y</p:attrName>
                                        </p:attrNameLst>
                                      </p:cBhvr>
                                      <p:tavLst>
                                        <p:tav tm="0">
                                          <p:val>
                                            <p:strVal val="#ppt_y"/>
                                          </p:val>
                                        </p:tav>
                                        <p:tav tm="100000">
                                          <p:val>
                                            <p:strVal val="#ppt_y"/>
                                          </p:val>
                                        </p:tav>
                                      </p:tavLst>
                                    </p:anim>
                                  </p:childTnLst>
                                </p:cTn>
                              </p:par>
                            </p:childTnLst>
                          </p:cTn>
                        </p:par>
                        <p:par>
                          <p:cTn id="59" fill="hold">
                            <p:stCondLst>
                              <p:cond delay="18000"/>
                            </p:stCondLst>
                            <p:childTnLst>
                              <p:par>
                                <p:cTn id="60" presetID="2" presetClass="entr" presetSubtype="1" fill="hold" nodeType="afterEffect">
                                  <p:stCondLst>
                                    <p:cond delay="1000"/>
                                  </p:stCondLst>
                                  <p:childTnLst>
                                    <p:set>
                                      <p:cBhvr>
                                        <p:cTn id="61" dur="1" fill="hold">
                                          <p:stCondLst>
                                            <p:cond delay="0"/>
                                          </p:stCondLst>
                                        </p:cTn>
                                        <p:tgtEl>
                                          <p:spTgt spid="1050"/>
                                        </p:tgtEl>
                                        <p:attrNameLst>
                                          <p:attrName>style.visibility</p:attrName>
                                        </p:attrNameLst>
                                      </p:cBhvr>
                                      <p:to>
                                        <p:strVal val="visible"/>
                                      </p:to>
                                    </p:set>
                                    <p:anim calcmode="lin" valueType="num">
                                      <p:cBhvr additive="base">
                                        <p:cTn id="62" dur="750" fill="hold"/>
                                        <p:tgtEl>
                                          <p:spTgt spid="1050"/>
                                        </p:tgtEl>
                                        <p:attrNameLst>
                                          <p:attrName>ppt_x</p:attrName>
                                        </p:attrNameLst>
                                      </p:cBhvr>
                                      <p:tavLst>
                                        <p:tav tm="0">
                                          <p:val>
                                            <p:strVal val="#ppt_x"/>
                                          </p:val>
                                        </p:tav>
                                        <p:tav tm="100000">
                                          <p:val>
                                            <p:strVal val="#ppt_x"/>
                                          </p:val>
                                        </p:tav>
                                      </p:tavLst>
                                    </p:anim>
                                    <p:anim calcmode="lin" valueType="num">
                                      <p:cBhvr additive="base">
                                        <p:cTn id="63" dur="750" fill="hold"/>
                                        <p:tgtEl>
                                          <p:spTgt spid="1050"/>
                                        </p:tgtEl>
                                        <p:attrNameLst>
                                          <p:attrName>ppt_y</p:attrName>
                                        </p:attrNameLst>
                                      </p:cBhvr>
                                      <p:tavLst>
                                        <p:tav tm="0">
                                          <p:val>
                                            <p:strVal val="0-#ppt_h/2"/>
                                          </p:val>
                                        </p:tav>
                                        <p:tav tm="100000">
                                          <p:val>
                                            <p:strVal val="#ppt_y"/>
                                          </p:val>
                                        </p:tav>
                                      </p:tavLst>
                                    </p:anim>
                                  </p:childTnLst>
                                </p:cTn>
                              </p:par>
                            </p:childTnLst>
                          </p:cTn>
                        </p:par>
                        <p:par>
                          <p:cTn id="64" fill="hold">
                            <p:stCondLst>
                              <p:cond delay="19750"/>
                            </p:stCondLst>
                            <p:childTnLst>
                              <p:par>
                                <p:cTn id="65" presetID="2" presetClass="entr" presetSubtype="9" fill="hold" nodeType="afterEffect">
                                  <p:stCondLst>
                                    <p:cond delay="1000"/>
                                  </p:stCondLst>
                                  <p:childTnLst>
                                    <p:set>
                                      <p:cBhvr>
                                        <p:cTn id="66" dur="1" fill="hold">
                                          <p:stCondLst>
                                            <p:cond delay="0"/>
                                          </p:stCondLst>
                                        </p:cTn>
                                        <p:tgtEl>
                                          <p:spTgt spid="1052"/>
                                        </p:tgtEl>
                                        <p:attrNameLst>
                                          <p:attrName>style.visibility</p:attrName>
                                        </p:attrNameLst>
                                      </p:cBhvr>
                                      <p:to>
                                        <p:strVal val="visible"/>
                                      </p:to>
                                    </p:set>
                                    <p:anim calcmode="lin" valueType="num">
                                      <p:cBhvr additive="base">
                                        <p:cTn id="67" dur="750" fill="hold"/>
                                        <p:tgtEl>
                                          <p:spTgt spid="1052"/>
                                        </p:tgtEl>
                                        <p:attrNameLst>
                                          <p:attrName>ppt_x</p:attrName>
                                        </p:attrNameLst>
                                      </p:cBhvr>
                                      <p:tavLst>
                                        <p:tav tm="0">
                                          <p:val>
                                            <p:strVal val="0-#ppt_w/2"/>
                                          </p:val>
                                        </p:tav>
                                        <p:tav tm="100000">
                                          <p:val>
                                            <p:strVal val="#ppt_x"/>
                                          </p:val>
                                        </p:tav>
                                      </p:tavLst>
                                    </p:anim>
                                    <p:anim calcmode="lin" valueType="num">
                                      <p:cBhvr additive="base">
                                        <p:cTn id="68" dur="750" fill="hold"/>
                                        <p:tgtEl>
                                          <p:spTgt spid="1052"/>
                                        </p:tgtEl>
                                        <p:attrNameLst>
                                          <p:attrName>ppt_y</p:attrName>
                                        </p:attrNameLst>
                                      </p:cBhvr>
                                      <p:tavLst>
                                        <p:tav tm="0">
                                          <p:val>
                                            <p:strVal val="0-#ppt_h/2"/>
                                          </p:val>
                                        </p:tav>
                                        <p:tav tm="100000">
                                          <p:val>
                                            <p:strVal val="#ppt_y"/>
                                          </p:val>
                                        </p:tav>
                                      </p:tavLst>
                                    </p:anim>
                                  </p:childTnLst>
                                </p:cTn>
                              </p:par>
                            </p:childTnLst>
                          </p:cTn>
                        </p:par>
                        <p:par>
                          <p:cTn id="69" fill="hold">
                            <p:stCondLst>
                              <p:cond delay="21500"/>
                            </p:stCondLst>
                            <p:childTnLst>
                              <p:par>
                                <p:cTn id="70" presetID="2" presetClass="entr" presetSubtype="8" fill="hold" nodeType="afterEffect">
                                  <p:stCondLst>
                                    <p:cond delay="1000"/>
                                  </p:stCondLst>
                                  <p:childTnLst>
                                    <p:set>
                                      <p:cBhvr>
                                        <p:cTn id="71" dur="1" fill="hold">
                                          <p:stCondLst>
                                            <p:cond delay="0"/>
                                          </p:stCondLst>
                                        </p:cTn>
                                        <p:tgtEl>
                                          <p:spTgt spid="1069"/>
                                        </p:tgtEl>
                                        <p:attrNameLst>
                                          <p:attrName>style.visibility</p:attrName>
                                        </p:attrNameLst>
                                      </p:cBhvr>
                                      <p:to>
                                        <p:strVal val="visible"/>
                                      </p:to>
                                    </p:set>
                                    <p:anim calcmode="lin" valueType="num">
                                      <p:cBhvr additive="base">
                                        <p:cTn id="72" dur="750" fill="hold"/>
                                        <p:tgtEl>
                                          <p:spTgt spid="1069"/>
                                        </p:tgtEl>
                                        <p:attrNameLst>
                                          <p:attrName>ppt_x</p:attrName>
                                        </p:attrNameLst>
                                      </p:cBhvr>
                                      <p:tavLst>
                                        <p:tav tm="0">
                                          <p:val>
                                            <p:strVal val="0-#ppt_w/2"/>
                                          </p:val>
                                        </p:tav>
                                        <p:tav tm="100000">
                                          <p:val>
                                            <p:strVal val="#ppt_x"/>
                                          </p:val>
                                        </p:tav>
                                      </p:tavLst>
                                    </p:anim>
                                    <p:anim calcmode="lin" valueType="num">
                                      <p:cBhvr additive="base">
                                        <p:cTn id="73" dur="750" fill="hold"/>
                                        <p:tgtEl>
                                          <p:spTgt spid="1069"/>
                                        </p:tgtEl>
                                        <p:attrNameLst>
                                          <p:attrName>ppt_y</p:attrName>
                                        </p:attrNameLst>
                                      </p:cBhvr>
                                      <p:tavLst>
                                        <p:tav tm="0">
                                          <p:val>
                                            <p:strVal val="#ppt_y"/>
                                          </p:val>
                                        </p:tav>
                                        <p:tav tm="100000">
                                          <p:val>
                                            <p:strVal val="#ppt_y"/>
                                          </p:val>
                                        </p:tav>
                                      </p:tavLst>
                                    </p:anim>
                                  </p:childTnLst>
                                </p:cTn>
                              </p:par>
                            </p:childTnLst>
                          </p:cTn>
                        </p:par>
                        <p:par>
                          <p:cTn id="74" fill="hold">
                            <p:stCondLst>
                              <p:cond delay="23250"/>
                            </p:stCondLst>
                            <p:childTnLst>
                              <p:par>
                                <p:cTn id="75" presetID="2" presetClass="entr" presetSubtype="12" fill="hold" nodeType="afterEffect">
                                  <p:stCondLst>
                                    <p:cond delay="1000"/>
                                  </p:stCondLst>
                                  <p:childTnLst>
                                    <p:set>
                                      <p:cBhvr>
                                        <p:cTn id="76" dur="1" fill="hold">
                                          <p:stCondLst>
                                            <p:cond delay="0"/>
                                          </p:stCondLst>
                                        </p:cTn>
                                        <p:tgtEl>
                                          <p:spTgt spid="1048"/>
                                        </p:tgtEl>
                                        <p:attrNameLst>
                                          <p:attrName>style.visibility</p:attrName>
                                        </p:attrNameLst>
                                      </p:cBhvr>
                                      <p:to>
                                        <p:strVal val="visible"/>
                                      </p:to>
                                    </p:set>
                                    <p:anim calcmode="lin" valueType="num">
                                      <p:cBhvr additive="base">
                                        <p:cTn id="77" dur="750" fill="hold"/>
                                        <p:tgtEl>
                                          <p:spTgt spid="1048"/>
                                        </p:tgtEl>
                                        <p:attrNameLst>
                                          <p:attrName>ppt_x</p:attrName>
                                        </p:attrNameLst>
                                      </p:cBhvr>
                                      <p:tavLst>
                                        <p:tav tm="0">
                                          <p:val>
                                            <p:strVal val="0-#ppt_w/2"/>
                                          </p:val>
                                        </p:tav>
                                        <p:tav tm="100000">
                                          <p:val>
                                            <p:strVal val="#ppt_x"/>
                                          </p:val>
                                        </p:tav>
                                      </p:tavLst>
                                    </p:anim>
                                    <p:anim calcmode="lin" valueType="num">
                                      <p:cBhvr additive="base">
                                        <p:cTn id="78" dur="750" fill="hold"/>
                                        <p:tgtEl>
                                          <p:spTgt spid="1048"/>
                                        </p:tgtEl>
                                        <p:attrNameLst>
                                          <p:attrName>ppt_y</p:attrName>
                                        </p:attrNameLst>
                                      </p:cBhvr>
                                      <p:tavLst>
                                        <p:tav tm="0">
                                          <p:val>
                                            <p:strVal val="1+#ppt_h/2"/>
                                          </p:val>
                                        </p:tav>
                                        <p:tav tm="100000">
                                          <p:val>
                                            <p:strVal val="#ppt_y"/>
                                          </p:val>
                                        </p:tav>
                                      </p:tavLst>
                                    </p:anim>
                                  </p:childTnLst>
                                </p:cTn>
                              </p:par>
                            </p:childTnLst>
                          </p:cTn>
                        </p:par>
                        <p:par>
                          <p:cTn id="79" fill="hold">
                            <p:stCondLst>
                              <p:cond delay="25000"/>
                            </p:stCondLst>
                            <p:childTnLst>
                              <p:par>
                                <p:cTn id="80" presetID="2" presetClass="entr" presetSubtype="4" fill="hold" nodeType="afterEffect">
                                  <p:stCondLst>
                                    <p:cond delay="1000"/>
                                  </p:stCondLst>
                                  <p:childTnLst>
                                    <p:set>
                                      <p:cBhvr>
                                        <p:cTn id="81" dur="1" fill="hold">
                                          <p:stCondLst>
                                            <p:cond delay="0"/>
                                          </p:stCondLst>
                                        </p:cTn>
                                        <p:tgtEl>
                                          <p:spTgt spid="1035"/>
                                        </p:tgtEl>
                                        <p:attrNameLst>
                                          <p:attrName>style.visibility</p:attrName>
                                        </p:attrNameLst>
                                      </p:cBhvr>
                                      <p:to>
                                        <p:strVal val="visible"/>
                                      </p:to>
                                    </p:set>
                                    <p:anim calcmode="lin" valueType="num">
                                      <p:cBhvr additive="base">
                                        <p:cTn id="82" dur="750" fill="hold"/>
                                        <p:tgtEl>
                                          <p:spTgt spid="1035"/>
                                        </p:tgtEl>
                                        <p:attrNameLst>
                                          <p:attrName>ppt_x</p:attrName>
                                        </p:attrNameLst>
                                      </p:cBhvr>
                                      <p:tavLst>
                                        <p:tav tm="0">
                                          <p:val>
                                            <p:strVal val="#ppt_x"/>
                                          </p:val>
                                        </p:tav>
                                        <p:tav tm="100000">
                                          <p:val>
                                            <p:strVal val="#ppt_x"/>
                                          </p:val>
                                        </p:tav>
                                      </p:tavLst>
                                    </p:anim>
                                    <p:anim calcmode="lin" valueType="num">
                                      <p:cBhvr additive="base">
                                        <p:cTn id="83" dur="750" fill="hold"/>
                                        <p:tgtEl>
                                          <p:spTgt spid="1035"/>
                                        </p:tgtEl>
                                        <p:attrNameLst>
                                          <p:attrName>ppt_y</p:attrName>
                                        </p:attrNameLst>
                                      </p:cBhvr>
                                      <p:tavLst>
                                        <p:tav tm="0">
                                          <p:val>
                                            <p:strVal val="1+#ppt_h/2"/>
                                          </p:val>
                                        </p:tav>
                                        <p:tav tm="100000">
                                          <p:val>
                                            <p:strVal val="#ppt_y"/>
                                          </p:val>
                                        </p:tav>
                                      </p:tavLst>
                                    </p:anim>
                                  </p:childTnLst>
                                </p:cTn>
                              </p:par>
                            </p:childTnLst>
                          </p:cTn>
                        </p:par>
                        <p:par>
                          <p:cTn id="84" fill="hold">
                            <p:stCondLst>
                              <p:cond delay="26750"/>
                            </p:stCondLst>
                            <p:childTnLst>
                              <p:par>
                                <p:cTn id="85" presetID="2" presetClass="entr" presetSubtype="3" fill="hold" nodeType="afterEffect">
                                  <p:stCondLst>
                                    <p:cond delay="1000"/>
                                  </p:stCondLst>
                                  <p:childTnLst>
                                    <p:set>
                                      <p:cBhvr>
                                        <p:cTn id="86" dur="1" fill="hold">
                                          <p:stCondLst>
                                            <p:cond delay="0"/>
                                          </p:stCondLst>
                                        </p:cTn>
                                        <p:tgtEl>
                                          <p:spTgt spid="1047"/>
                                        </p:tgtEl>
                                        <p:attrNameLst>
                                          <p:attrName>style.visibility</p:attrName>
                                        </p:attrNameLst>
                                      </p:cBhvr>
                                      <p:to>
                                        <p:strVal val="visible"/>
                                      </p:to>
                                    </p:set>
                                    <p:anim calcmode="lin" valueType="num">
                                      <p:cBhvr additive="base">
                                        <p:cTn id="87" dur="750" fill="hold"/>
                                        <p:tgtEl>
                                          <p:spTgt spid="1047"/>
                                        </p:tgtEl>
                                        <p:attrNameLst>
                                          <p:attrName>ppt_x</p:attrName>
                                        </p:attrNameLst>
                                      </p:cBhvr>
                                      <p:tavLst>
                                        <p:tav tm="0">
                                          <p:val>
                                            <p:strVal val="1+#ppt_w/2"/>
                                          </p:val>
                                        </p:tav>
                                        <p:tav tm="100000">
                                          <p:val>
                                            <p:strVal val="#ppt_x"/>
                                          </p:val>
                                        </p:tav>
                                      </p:tavLst>
                                    </p:anim>
                                    <p:anim calcmode="lin" valueType="num">
                                      <p:cBhvr additive="base">
                                        <p:cTn id="88" dur="750" fill="hold"/>
                                        <p:tgtEl>
                                          <p:spTgt spid="1047"/>
                                        </p:tgtEl>
                                        <p:attrNameLst>
                                          <p:attrName>ppt_y</p:attrName>
                                        </p:attrNameLst>
                                      </p:cBhvr>
                                      <p:tavLst>
                                        <p:tav tm="0">
                                          <p:val>
                                            <p:strVal val="0-#ppt_h/2"/>
                                          </p:val>
                                        </p:tav>
                                        <p:tav tm="100000">
                                          <p:val>
                                            <p:strVal val="#ppt_y"/>
                                          </p:val>
                                        </p:tav>
                                      </p:tavLst>
                                    </p:anim>
                                  </p:childTnLst>
                                </p:cTn>
                              </p:par>
                            </p:childTnLst>
                          </p:cTn>
                        </p:par>
                        <p:par>
                          <p:cTn id="89" fill="hold">
                            <p:stCondLst>
                              <p:cond delay="28500"/>
                            </p:stCondLst>
                            <p:childTnLst>
                              <p:par>
                                <p:cTn id="90" presetID="2" presetClass="entr" presetSubtype="12" fill="hold" nodeType="afterEffect">
                                  <p:stCondLst>
                                    <p:cond delay="1000"/>
                                  </p:stCondLst>
                                  <p:childTnLst>
                                    <p:set>
                                      <p:cBhvr>
                                        <p:cTn id="91" dur="1" fill="hold">
                                          <p:stCondLst>
                                            <p:cond delay="0"/>
                                          </p:stCondLst>
                                        </p:cTn>
                                        <p:tgtEl>
                                          <p:spTgt spid="1058"/>
                                        </p:tgtEl>
                                        <p:attrNameLst>
                                          <p:attrName>style.visibility</p:attrName>
                                        </p:attrNameLst>
                                      </p:cBhvr>
                                      <p:to>
                                        <p:strVal val="visible"/>
                                      </p:to>
                                    </p:set>
                                    <p:anim calcmode="lin" valueType="num">
                                      <p:cBhvr additive="base">
                                        <p:cTn id="92" dur="750" fill="hold"/>
                                        <p:tgtEl>
                                          <p:spTgt spid="1058"/>
                                        </p:tgtEl>
                                        <p:attrNameLst>
                                          <p:attrName>ppt_x</p:attrName>
                                        </p:attrNameLst>
                                      </p:cBhvr>
                                      <p:tavLst>
                                        <p:tav tm="0">
                                          <p:val>
                                            <p:strVal val="0-#ppt_w/2"/>
                                          </p:val>
                                        </p:tav>
                                        <p:tav tm="100000">
                                          <p:val>
                                            <p:strVal val="#ppt_x"/>
                                          </p:val>
                                        </p:tav>
                                      </p:tavLst>
                                    </p:anim>
                                    <p:anim calcmode="lin" valueType="num">
                                      <p:cBhvr additive="base">
                                        <p:cTn id="93" dur="750" fill="hold"/>
                                        <p:tgtEl>
                                          <p:spTgt spid="1058"/>
                                        </p:tgtEl>
                                        <p:attrNameLst>
                                          <p:attrName>ppt_y</p:attrName>
                                        </p:attrNameLst>
                                      </p:cBhvr>
                                      <p:tavLst>
                                        <p:tav tm="0">
                                          <p:val>
                                            <p:strVal val="1+#ppt_h/2"/>
                                          </p:val>
                                        </p:tav>
                                        <p:tav tm="100000">
                                          <p:val>
                                            <p:strVal val="#ppt_y"/>
                                          </p:val>
                                        </p:tav>
                                      </p:tavLst>
                                    </p:anim>
                                  </p:childTnLst>
                                </p:cTn>
                              </p:par>
                            </p:childTnLst>
                          </p:cTn>
                        </p:par>
                        <p:par>
                          <p:cTn id="94" fill="hold">
                            <p:stCondLst>
                              <p:cond delay="30250"/>
                            </p:stCondLst>
                            <p:childTnLst>
                              <p:par>
                                <p:cTn id="95" presetID="2" presetClass="entr" presetSubtype="2" fill="hold" nodeType="afterEffect">
                                  <p:stCondLst>
                                    <p:cond delay="1000"/>
                                  </p:stCondLst>
                                  <p:childTnLst>
                                    <p:set>
                                      <p:cBhvr>
                                        <p:cTn id="96" dur="1" fill="hold">
                                          <p:stCondLst>
                                            <p:cond delay="0"/>
                                          </p:stCondLst>
                                        </p:cTn>
                                        <p:tgtEl>
                                          <p:spTgt spid="1063"/>
                                        </p:tgtEl>
                                        <p:attrNameLst>
                                          <p:attrName>style.visibility</p:attrName>
                                        </p:attrNameLst>
                                      </p:cBhvr>
                                      <p:to>
                                        <p:strVal val="visible"/>
                                      </p:to>
                                    </p:set>
                                    <p:anim calcmode="lin" valueType="num">
                                      <p:cBhvr additive="base">
                                        <p:cTn id="97" dur="750" fill="hold"/>
                                        <p:tgtEl>
                                          <p:spTgt spid="1063"/>
                                        </p:tgtEl>
                                        <p:attrNameLst>
                                          <p:attrName>ppt_x</p:attrName>
                                        </p:attrNameLst>
                                      </p:cBhvr>
                                      <p:tavLst>
                                        <p:tav tm="0">
                                          <p:val>
                                            <p:strVal val="1+#ppt_w/2"/>
                                          </p:val>
                                        </p:tav>
                                        <p:tav tm="100000">
                                          <p:val>
                                            <p:strVal val="#ppt_x"/>
                                          </p:val>
                                        </p:tav>
                                      </p:tavLst>
                                    </p:anim>
                                    <p:anim calcmode="lin" valueType="num">
                                      <p:cBhvr additive="base">
                                        <p:cTn id="98" dur="750" fill="hold"/>
                                        <p:tgtEl>
                                          <p:spTgt spid="1063"/>
                                        </p:tgtEl>
                                        <p:attrNameLst>
                                          <p:attrName>ppt_y</p:attrName>
                                        </p:attrNameLst>
                                      </p:cBhvr>
                                      <p:tavLst>
                                        <p:tav tm="0">
                                          <p:val>
                                            <p:strVal val="#ppt_y"/>
                                          </p:val>
                                        </p:tav>
                                        <p:tav tm="100000">
                                          <p:val>
                                            <p:strVal val="#ppt_y"/>
                                          </p:val>
                                        </p:tav>
                                      </p:tavLst>
                                    </p:anim>
                                  </p:childTnLst>
                                </p:cTn>
                              </p:par>
                            </p:childTnLst>
                          </p:cTn>
                        </p:par>
                        <p:par>
                          <p:cTn id="99" fill="hold">
                            <p:stCondLst>
                              <p:cond delay="32000"/>
                            </p:stCondLst>
                            <p:childTnLst>
                              <p:par>
                                <p:cTn id="100" presetID="2" presetClass="entr" presetSubtype="1" fill="hold" nodeType="afterEffect">
                                  <p:stCondLst>
                                    <p:cond delay="1000"/>
                                  </p:stCondLst>
                                  <p:childTnLst>
                                    <p:set>
                                      <p:cBhvr>
                                        <p:cTn id="101" dur="1" fill="hold">
                                          <p:stCondLst>
                                            <p:cond delay="0"/>
                                          </p:stCondLst>
                                        </p:cTn>
                                        <p:tgtEl>
                                          <p:spTgt spid="1032"/>
                                        </p:tgtEl>
                                        <p:attrNameLst>
                                          <p:attrName>style.visibility</p:attrName>
                                        </p:attrNameLst>
                                      </p:cBhvr>
                                      <p:to>
                                        <p:strVal val="visible"/>
                                      </p:to>
                                    </p:set>
                                    <p:anim calcmode="lin" valueType="num">
                                      <p:cBhvr additive="base">
                                        <p:cTn id="102" dur="750" fill="hold"/>
                                        <p:tgtEl>
                                          <p:spTgt spid="1032"/>
                                        </p:tgtEl>
                                        <p:attrNameLst>
                                          <p:attrName>ppt_x</p:attrName>
                                        </p:attrNameLst>
                                      </p:cBhvr>
                                      <p:tavLst>
                                        <p:tav tm="0">
                                          <p:val>
                                            <p:strVal val="#ppt_x"/>
                                          </p:val>
                                        </p:tav>
                                        <p:tav tm="100000">
                                          <p:val>
                                            <p:strVal val="#ppt_x"/>
                                          </p:val>
                                        </p:tav>
                                      </p:tavLst>
                                    </p:anim>
                                    <p:anim calcmode="lin" valueType="num">
                                      <p:cBhvr additive="base">
                                        <p:cTn id="103" dur="750" fill="hold"/>
                                        <p:tgtEl>
                                          <p:spTgt spid="1032"/>
                                        </p:tgtEl>
                                        <p:attrNameLst>
                                          <p:attrName>ppt_y</p:attrName>
                                        </p:attrNameLst>
                                      </p:cBhvr>
                                      <p:tavLst>
                                        <p:tav tm="0">
                                          <p:val>
                                            <p:strVal val="0-#ppt_h/2"/>
                                          </p:val>
                                        </p:tav>
                                        <p:tav tm="100000">
                                          <p:val>
                                            <p:strVal val="#ppt_y"/>
                                          </p:val>
                                        </p:tav>
                                      </p:tavLst>
                                    </p:anim>
                                  </p:childTnLst>
                                </p:cTn>
                              </p:par>
                            </p:childTnLst>
                          </p:cTn>
                        </p:par>
                        <p:par>
                          <p:cTn id="104" fill="hold">
                            <p:stCondLst>
                              <p:cond delay="33750"/>
                            </p:stCondLst>
                            <p:childTnLst>
                              <p:par>
                                <p:cTn id="105" presetID="2" presetClass="entr" presetSubtype="9" fill="hold" nodeType="afterEffect">
                                  <p:stCondLst>
                                    <p:cond delay="1000"/>
                                  </p:stCondLst>
                                  <p:childTnLst>
                                    <p:set>
                                      <p:cBhvr>
                                        <p:cTn id="106" dur="1" fill="hold">
                                          <p:stCondLst>
                                            <p:cond delay="0"/>
                                          </p:stCondLst>
                                        </p:cTn>
                                        <p:tgtEl>
                                          <p:spTgt spid="1061"/>
                                        </p:tgtEl>
                                        <p:attrNameLst>
                                          <p:attrName>style.visibility</p:attrName>
                                        </p:attrNameLst>
                                      </p:cBhvr>
                                      <p:to>
                                        <p:strVal val="visible"/>
                                      </p:to>
                                    </p:set>
                                    <p:anim calcmode="lin" valueType="num">
                                      <p:cBhvr additive="base">
                                        <p:cTn id="107" dur="750" fill="hold"/>
                                        <p:tgtEl>
                                          <p:spTgt spid="1061"/>
                                        </p:tgtEl>
                                        <p:attrNameLst>
                                          <p:attrName>ppt_x</p:attrName>
                                        </p:attrNameLst>
                                      </p:cBhvr>
                                      <p:tavLst>
                                        <p:tav tm="0">
                                          <p:val>
                                            <p:strVal val="0-#ppt_w/2"/>
                                          </p:val>
                                        </p:tav>
                                        <p:tav tm="100000">
                                          <p:val>
                                            <p:strVal val="#ppt_x"/>
                                          </p:val>
                                        </p:tav>
                                      </p:tavLst>
                                    </p:anim>
                                    <p:anim calcmode="lin" valueType="num">
                                      <p:cBhvr additive="base">
                                        <p:cTn id="108" dur="750" fill="hold"/>
                                        <p:tgtEl>
                                          <p:spTgt spid="1061"/>
                                        </p:tgtEl>
                                        <p:attrNameLst>
                                          <p:attrName>ppt_y</p:attrName>
                                        </p:attrNameLst>
                                      </p:cBhvr>
                                      <p:tavLst>
                                        <p:tav tm="0">
                                          <p:val>
                                            <p:strVal val="0-#ppt_h/2"/>
                                          </p:val>
                                        </p:tav>
                                        <p:tav tm="100000">
                                          <p:val>
                                            <p:strVal val="#ppt_y"/>
                                          </p:val>
                                        </p:tav>
                                      </p:tavLst>
                                    </p:anim>
                                  </p:childTnLst>
                                </p:cTn>
                              </p:par>
                            </p:childTnLst>
                          </p:cTn>
                        </p:par>
                        <p:par>
                          <p:cTn id="109" fill="hold">
                            <p:stCondLst>
                              <p:cond delay="35500"/>
                            </p:stCondLst>
                            <p:childTnLst>
                              <p:par>
                                <p:cTn id="110" presetID="2" presetClass="entr" presetSubtype="8" fill="hold" nodeType="afterEffect">
                                  <p:stCondLst>
                                    <p:cond delay="1000"/>
                                  </p:stCondLst>
                                  <p:childTnLst>
                                    <p:set>
                                      <p:cBhvr>
                                        <p:cTn id="111" dur="1" fill="hold">
                                          <p:stCondLst>
                                            <p:cond delay="0"/>
                                          </p:stCondLst>
                                        </p:cTn>
                                        <p:tgtEl>
                                          <p:spTgt spid="1043"/>
                                        </p:tgtEl>
                                        <p:attrNameLst>
                                          <p:attrName>style.visibility</p:attrName>
                                        </p:attrNameLst>
                                      </p:cBhvr>
                                      <p:to>
                                        <p:strVal val="visible"/>
                                      </p:to>
                                    </p:set>
                                    <p:anim calcmode="lin" valueType="num">
                                      <p:cBhvr additive="base">
                                        <p:cTn id="112" dur="750" fill="hold"/>
                                        <p:tgtEl>
                                          <p:spTgt spid="1043"/>
                                        </p:tgtEl>
                                        <p:attrNameLst>
                                          <p:attrName>ppt_x</p:attrName>
                                        </p:attrNameLst>
                                      </p:cBhvr>
                                      <p:tavLst>
                                        <p:tav tm="0">
                                          <p:val>
                                            <p:strVal val="0-#ppt_w/2"/>
                                          </p:val>
                                        </p:tav>
                                        <p:tav tm="100000">
                                          <p:val>
                                            <p:strVal val="#ppt_x"/>
                                          </p:val>
                                        </p:tav>
                                      </p:tavLst>
                                    </p:anim>
                                    <p:anim calcmode="lin" valueType="num">
                                      <p:cBhvr additive="base">
                                        <p:cTn id="113" dur="750" fill="hold"/>
                                        <p:tgtEl>
                                          <p:spTgt spid="1043"/>
                                        </p:tgtEl>
                                        <p:attrNameLst>
                                          <p:attrName>ppt_y</p:attrName>
                                        </p:attrNameLst>
                                      </p:cBhvr>
                                      <p:tavLst>
                                        <p:tav tm="0">
                                          <p:val>
                                            <p:strVal val="#ppt_y"/>
                                          </p:val>
                                        </p:tav>
                                        <p:tav tm="100000">
                                          <p:val>
                                            <p:strVal val="#ppt_y"/>
                                          </p:val>
                                        </p:tav>
                                      </p:tavLst>
                                    </p:anim>
                                  </p:childTnLst>
                                </p:cTn>
                              </p:par>
                            </p:childTnLst>
                          </p:cTn>
                        </p:par>
                        <p:par>
                          <p:cTn id="114" fill="hold">
                            <p:stCondLst>
                              <p:cond delay="37250"/>
                            </p:stCondLst>
                            <p:childTnLst>
                              <p:par>
                                <p:cTn id="115" presetID="2" presetClass="entr" presetSubtype="12" fill="hold" nodeType="afterEffect">
                                  <p:stCondLst>
                                    <p:cond delay="1000"/>
                                  </p:stCondLst>
                                  <p:childTnLst>
                                    <p:set>
                                      <p:cBhvr>
                                        <p:cTn id="116" dur="1" fill="hold">
                                          <p:stCondLst>
                                            <p:cond delay="0"/>
                                          </p:stCondLst>
                                        </p:cTn>
                                        <p:tgtEl>
                                          <p:spTgt spid="1028"/>
                                        </p:tgtEl>
                                        <p:attrNameLst>
                                          <p:attrName>style.visibility</p:attrName>
                                        </p:attrNameLst>
                                      </p:cBhvr>
                                      <p:to>
                                        <p:strVal val="visible"/>
                                      </p:to>
                                    </p:set>
                                    <p:anim calcmode="lin" valueType="num">
                                      <p:cBhvr additive="base">
                                        <p:cTn id="117" dur="750" fill="hold"/>
                                        <p:tgtEl>
                                          <p:spTgt spid="1028"/>
                                        </p:tgtEl>
                                        <p:attrNameLst>
                                          <p:attrName>ppt_x</p:attrName>
                                        </p:attrNameLst>
                                      </p:cBhvr>
                                      <p:tavLst>
                                        <p:tav tm="0">
                                          <p:val>
                                            <p:strVal val="0-#ppt_w/2"/>
                                          </p:val>
                                        </p:tav>
                                        <p:tav tm="100000">
                                          <p:val>
                                            <p:strVal val="#ppt_x"/>
                                          </p:val>
                                        </p:tav>
                                      </p:tavLst>
                                    </p:anim>
                                    <p:anim calcmode="lin" valueType="num">
                                      <p:cBhvr additive="base">
                                        <p:cTn id="118" dur="750" fill="hold"/>
                                        <p:tgtEl>
                                          <p:spTgt spid="1028"/>
                                        </p:tgtEl>
                                        <p:attrNameLst>
                                          <p:attrName>ppt_y</p:attrName>
                                        </p:attrNameLst>
                                      </p:cBhvr>
                                      <p:tavLst>
                                        <p:tav tm="0">
                                          <p:val>
                                            <p:strVal val="1+#ppt_h/2"/>
                                          </p:val>
                                        </p:tav>
                                        <p:tav tm="100000">
                                          <p:val>
                                            <p:strVal val="#ppt_y"/>
                                          </p:val>
                                        </p:tav>
                                      </p:tavLst>
                                    </p:anim>
                                  </p:childTnLst>
                                </p:cTn>
                              </p:par>
                            </p:childTnLst>
                          </p:cTn>
                        </p:par>
                        <p:par>
                          <p:cTn id="119" fill="hold">
                            <p:stCondLst>
                              <p:cond delay="39000"/>
                            </p:stCondLst>
                            <p:childTnLst>
                              <p:par>
                                <p:cTn id="120" presetID="2" presetClass="entr" presetSubtype="4" fill="hold" nodeType="afterEffect">
                                  <p:stCondLst>
                                    <p:cond delay="1000"/>
                                  </p:stCondLst>
                                  <p:childTnLst>
                                    <p:set>
                                      <p:cBhvr>
                                        <p:cTn id="121" dur="1" fill="hold">
                                          <p:stCondLst>
                                            <p:cond delay="0"/>
                                          </p:stCondLst>
                                        </p:cTn>
                                        <p:tgtEl>
                                          <p:spTgt spid="1057"/>
                                        </p:tgtEl>
                                        <p:attrNameLst>
                                          <p:attrName>style.visibility</p:attrName>
                                        </p:attrNameLst>
                                      </p:cBhvr>
                                      <p:to>
                                        <p:strVal val="visible"/>
                                      </p:to>
                                    </p:set>
                                    <p:anim calcmode="lin" valueType="num">
                                      <p:cBhvr additive="base">
                                        <p:cTn id="122" dur="750" fill="hold"/>
                                        <p:tgtEl>
                                          <p:spTgt spid="1057"/>
                                        </p:tgtEl>
                                        <p:attrNameLst>
                                          <p:attrName>ppt_x</p:attrName>
                                        </p:attrNameLst>
                                      </p:cBhvr>
                                      <p:tavLst>
                                        <p:tav tm="0">
                                          <p:val>
                                            <p:strVal val="#ppt_x"/>
                                          </p:val>
                                        </p:tav>
                                        <p:tav tm="100000">
                                          <p:val>
                                            <p:strVal val="#ppt_x"/>
                                          </p:val>
                                        </p:tav>
                                      </p:tavLst>
                                    </p:anim>
                                    <p:anim calcmode="lin" valueType="num">
                                      <p:cBhvr additive="base">
                                        <p:cTn id="123" dur="750" fill="hold"/>
                                        <p:tgtEl>
                                          <p:spTgt spid="1057"/>
                                        </p:tgtEl>
                                        <p:attrNameLst>
                                          <p:attrName>ppt_y</p:attrName>
                                        </p:attrNameLst>
                                      </p:cBhvr>
                                      <p:tavLst>
                                        <p:tav tm="0">
                                          <p:val>
                                            <p:strVal val="1+#ppt_h/2"/>
                                          </p:val>
                                        </p:tav>
                                        <p:tav tm="100000">
                                          <p:val>
                                            <p:strVal val="#ppt_y"/>
                                          </p:val>
                                        </p:tav>
                                      </p:tavLst>
                                    </p:anim>
                                  </p:childTnLst>
                                </p:cTn>
                              </p:par>
                            </p:childTnLst>
                          </p:cTn>
                        </p:par>
                        <p:par>
                          <p:cTn id="124" fill="hold">
                            <p:stCondLst>
                              <p:cond delay="40750"/>
                            </p:stCondLst>
                            <p:childTnLst>
                              <p:par>
                                <p:cTn id="125" presetID="2" presetClass="entr" presetSubtype="3" fill="hold" nodeType="afterEffect">
                                  <p:stCondLst>
                                    <p:cond delay="1000"/>
                                  </p:stCondLst>
                                  <p:childTnLst>
                                    <p:set>
                                      <p:cBhvr>
                                        <p:cTn id="126" dur="1" fill="hold">
                                          <p:stCondLst>
                                            <p:cond delay="0"/>
                                          </p:stCondLst>
                                        </p:cTn>
                                        <p:tgtEl>
                                          <p:spTgt spid="1049"/>
                                        </p:tgtEl>
                                        <p:attrNameLst>
                                          <p:attrName>style.visibility</p:attrName>
                                        </p:attrNameLst>
                                      </p:cBhvr>
                                      <p:to>
                                        <p:strVal val="visible"/>
                                      </p:to>
                                    </p:set>
                                    <p:anim calcmode="lin" valueType="num">
                                      <p:cBhvr additive="base">
                                        <p:cTn id="127" dur="750" fill="hold"/>
                                        <p:tgtEl>
                                          <p:spTgt spid="1049"/>
                                        </p:tgtEl>
                                        <p:attrNameLst>
                                          <p:attrName>ppt_x</p:attrName>
                                        </p:attrNameLst>
                                      </p:cBhvr>
                                      <p:tavLst>
                                        <p:tav tm="0">
                                          <p:val>
                                            <p:strVal val="1+#ppt_w/2"/>
                                          </p:val>
                                        </p:tav>
                                        <p:tav tm="100000">
                                          <p:val>
                                            <p:strVal val="#ppt_x"/>
                                          </p:val>
                                        </p:tav>
                                      </p:tavLst>
                                    </p:anim>
                                    <p:anim calcmode="lin" valueType="num">
                                      <p:cBhvr additive="base">
                                        <p:cTn id="128" dur="750" fill="hold"/>
                                        <p:tgtEl>
                                          <p:spTgt spid="1049"/>
                                        </p:tgtEl>
                                        <p:attrNameLst>
                                          <p:attrName>ppt_y</p:attrName>
                                        </p:attrNameLst>
                                      </p:cBhvr>
                                      <p:tavLst>
                                        <p:tav tm="0">
                                          <p:val>
                                            <p:strVal val="0-#ppt_h/2"/>
                                          </p:val>
                                        </p:tav>
                                        <p:tav tm="100000">
                                          <p:val>
                                            <p:strVal val="#ppt_y"/>
                                          </p:val>
                                        </p:tav>
                                      </p:tavLst>
                                    </p:anim>
                                  </p:childTnLst>
                                </p:cTn>
                              </p:par>
                            </p:childTnLst>
                          </p:cTn>
                        </p:par>
                        <p:par>
                          <p:cTn id="129" fill="hold">
                            <p:stCondLst>
                              <p:cond delay="42500"/>
                            </p:stCondLst>
                            <p:childTnLst>
                              <p:par>
                                <p:cTn id="130" presetID="2" presetClass="entr" presetSubtype="12" fill="hold" nodeType="afterEffect">
                                  <p:stCondLst>
                                    <p:cond delay="1000"/>
                                  </p:stCondLst>
                                  <p:childTnLst>
                                    <p:set>
                                      <p:cBhvr>
                                        <p:cTn id="131" dur="1" fill="hold">
                                          <p:stCondLst>
                                            <p:cond delay="0"/>
                                          </p:stCondLst>
                                        </p:cTn>
                                        <p:tgtEl>
                                          <p:spTgt spid="1045"/>
                                        </p:tgtEl>
                                        <p:attrNameLst>
                                          <p:attrName>style.visibility</p:attrName>
                                        </p:attrNameLst>
                                      </p:cBhvr>
                                      <p:to>
                                        <p:strVal val="visible"/>
                                      </p:to>
                                    </p:set>
                                    <p:anim calcmode="lin" valueType="num">
                                      <p:cBhvr additive="base">
                                        <p:cTn id="132" dur="750" fill="hold"/>
                                        <p:tgtEl>
                                          <p:spTgt spid="1045"/>
                                        </p:tgtEl>
                                        <p:attrNameLst>
                                          <p:attrName>ppt_x</p:attrName>
                                        </p:attrNameLst>
                                      </p:cBhvr>
                                      <p:tavLst>
                                        <p:tav tm="0">
                                          <p:val>
                                            <p:strVal val="0-#ppt_w/2"/>
                                          </p:val>
                                        </p:tav>
                                        <p:tav tm="100000">
                                          <p:val>
                                            <p:strVal val="#ppt_x"/>
                                          </p:val>
                                        </p:tav>
                                      </p:tavLst>
                                    </p:anim>
                                    <p:anim calcmode="lin" valueType="num">
                                      <p:cBhvr additive="base">
                                        <p:cTn id="133" dur="750" fill="hold"/>
                                        <p:tgtEl>
                                          <p:spTgt spid="1045"/>
                                        </p:tgtEl>
                                        <p:attrNameLst>
                                          <p:attrName>ppt_y</p:attrName>
                                        </p:attrNameLst>
                                      </p:cBhvr>
                                      <p:tavLst>
                                        <p:tav tm="0">
                                          <p:val>
                                            <p:strVal val="1+#ppt_h/2"/>
                                          </p:val>
                                        </p:tav>
                                        <p:tav tm="100000">
                                          <p:val>
                                            <p:strVal val="#ppt_y"/>
                                          </p:val>
                                        </p:tav>
                                      </p:tavLst>
                                    </p:anim>
                                  </p:childTnLst>
                                </p:cTn>
                              </p:par>
                            </p:childTnLst>
                          </p:cTn>
                        </p:par>
                        <p:par>
                          <p:cTn id="134" fill="hold">
                            <p:stCondLst>
                              <p:cond delay="44250"/>
                            </p:stCondLst>
                            <p:childTnLst>
                              <p:par>
                                <p:cTn id="135" presetID="2" presetClass="entr" presetSubtype="2" fill="hold" nodeType="afterEffect">
                                  <p:stCondLst>
                                    <p:cond delay="1000"/>
                                  </p:stCondLst>
                                  <p:childTnLst>
                                    <p:set>
                                      <p:cBhvr>
                                        <p:cTn id="136" dur="1" fill="hold">
                                          <p:stCondLst>
                                            <p:cond delay="0"/>
                                          </p:stCondLst>
                                        </p:cTn>
                                        <p:tgtEl>
                                          <p:spTgt spid="1041"/>
                                        </p:tgtEl>
                                        <p:attrNameLst>
                                          <p:attrName>style.visibility</p:attrName>
                                        </p:attrNameLst>
                                      </p:cBhvr>
                                      <p:to>
                                        <p:strVal val="visible"/>
                                      </p:to>
                                    </p:set>
                                    <p:anim calcmode="lin" valueType="num">
                                      <p:cBhvr additive="base">
                                        <p:cTn id="137" dur="750" fill="hold"/>
                                        <p:tgtEl>
                                          <p:spTgt spid="1041"/>
                                        </p:tgtEl>
                                        <p:attrNameLst>
                                          <p:attrName>ppt_x</p:attrName>
                                        </p:attrNameLst>
                                      </p:cBhvr>
                                      <p:tavLst>
                                        <p:tav tm="0">
                                          <p:val>
                                            <p:strVal val="1+#ppt_w/2"/>
                                          </p:val>
                                        </p:tav>
                                        <p:tav tm="100000">
                                          <p:val>
                                            <p:strVal val="#ppt_x"/>
                                          </p:val>
                                        </p:tav>
                                      </p:tavLst>
                                    </p:anim>
                                    <p:anim calcmode="lin" valueType="num">
                                      <p:cBhvr additive="base">
                                        <p:cTn id="138" dur="750" fill="hold"/>
                                        <p:tgtEl>
                                          <p:spTgt spid="1041"/>
                                        </p:tgtEl>
                                        <p:attrNameLst>
                                          <p:attrName>ppt_y</p:attrName>
                                        </p:attrNameLst>
                                      </p:cBhvr>
                                      <p:tavLst>
                                        <p:tav tm="0">
                                          <p:val>
                                            <p:strVal val="#ppt_y"/>
                                          </p:val>
                                        </p:tav>
                                        <p:tav tm="100000">
                                          <p:val>
                                            <p:strVal val="#ppt_y"/>
                                          </p:val>
                                        </p:tav>
                                      </p:tavLst>
                                    </p:anim>
                                  </p:childTnLst>
                                </p:cTn>
                              </p:par>
                            </p:childTnLst>
                          </p:cTn>
                        </p:par>
                        <p:par>
                          <p:cTn id="139" fill="hold">
                            <p:stCondLst>
                              <p:cond delay="46000"/>
                            </p:stCondLst>
                            <p:childTnLst>
                              <p:par>
                                <p:cTn id="140" presetID="2" presetClass="entr" presetSubtype="1" fill="hold" nodeType="afterEffect">
                                  <p:stCondLst>
                                    <p:cond delay="1000"/>
                                  </p:stCondLst>
                                  <p:childTnLst>
                                    <p:set>
                                      <p:cBhvr>
                                        <p:cTn id="141" dur="1" fill="hold">
                                          <p:stCondLst>
                                            <p:cond delay="0"/>
                                          </p:stCondLst>
                                        </p:cTn>
                                        <p:tgtEl>
                                          <p:spTgt spid="1042"/>
                                        </p:tgtEl>
                                        <p:attrNameLst>
                                          <p:attrName>style.visibility</p:attrName>
                                        </p:attrNameLst>
                                      </p:cBhvr>
                                      <p:to>
                                        <p:strVal val="visible"/>
                                      </p:to>
                                    </p:set>
                                    <p:anim calcmode="lin" valueType="num">
                                      <p:cBhvr additive="base">
                                        <p:cTn id="142" dur="750" fill="hold"/>
                                        <p:tgtEl>
                                          <p:spTgt spid="1042"/>
                                        </p:tgtEl>
                                        <p:attrNameLst>
                                          <p:attrName>ppt_x</p:attrName>
                                        </p:attrNameLst>
                                      </p:cBhvr>
                                      <p:tavLst>
                                        <p:tav tm="0">
                                          <p:val>
                                            <p:strVal val="#ppt_x"/>
                                          </p:val>
                                        </p:tav>
                                        <p:tav tm="100000">
                                          <p:val>
                                            <p:strVal val="#ppt_x"/>
                                          </p:val>
                                        </p:tav>
                                      </p:tavLst>
                                    </p:anim>
                                    <p:anim calcmode="lin" valueType="num">
                                      <p:cBhvr additive="base">
                                        <p:cTn id="143" dur="750" fill="hold"/>
                                        <p:tgtEl>
                                          <p:spTgt spid="1042"/>
                                        </p:tgtEl>
                                        <p:attrNameLst>
                                          <p:attrName>ppt_y</p:attrName>
                                        </p:attrNameLst>
                                      </p:cBhvr>
                                      <p:tavLst>
                                        <p:tav tm="0">
                                          <p:val>
                                            <p:strVal val="0-#ppt_h/2"/>
                                          </p:val>
                                        </p:tav>
                                        <p:tav tm="100000">
                                          <p:val>
                                            <p:strVal val="#ppt_y"/>
                                          </p:val>
                                        </p:tav>
                                      </p:tavLst>
                                    </p:anim>
                                  </p:childTnLst>
                                </p:cTn>
                              </p:par>
                            </p:childTnLst>
                          </p:cTn>
                        </p:par>
                        <p:par>
                          <p:cTn id="144" fill="hold">
                            <p:stCondLst>
                              <p:cond delay="47750"/>
                            </p:stCondLst>
                            <p:childTnLst>
                              <p:par>
                                <p:cTn id="145" presetID="2" presetClass="entr" presetSubtype="9" fill="hold" nodeType="afterEffect">
                                  <p:stCondLst>
                                    <p:cond delay="1000"/>
                                  </p:stCondLst>
                                  <p:childTnLst>
                                    <p:set>
                                      <p:cBhvr>
                                        <p:cTn id="146" dur="1" fill="hold">
                                          <p:stCondLst>
                                            <p:cond delay="0"/>
                                          </p:stCondLst>
                                        </p:cTn>
                                        <p:tgtEl>
                                          <p:spTgt spid="1038"/>
                                        </p:tgtEl>
                                        <p:attrNameLst>
                                          <p:attrName>style.visibility</p:attrName>
                                        </p:attrNameLst>
                                      </p:cBhvr>
                                      <p:to>
                                        <p:strVal val="visible"/>
                                      </p:to>
                                    </p:set>
                                    <p:anim calcmode="lin" valueType="num">
                                      <p:cBhvr additive="base">
                                        <p:cTn id="147" dur="750" fill="hold"/>
                                        <p:tgtEl>
                                          <p:spTgt spid="1038"/>
                                        </p:tgtEl>
                                        <p:attrNameLst>
                                          <p:attrName>ppt_x</p:attrName>
                                        </p:attrNameLst>
                                      </p:cBhvr>
                                      <p:tavLst>
                                        <p:tav tm="0">
                                          <p:val>
                                            <p:strVal val="0-#ppt_w/2"/>
                                          </p:val>
                                        </p:tav>
                                        <p:tav tm="100000">
                                          <p:val>
                                            <p:strVal val="#ppt_x"/>
                                          </p:val>
                                        </p:tav>
                                      </p:tavLst>
                                    </p:anim>
                                    <p:anim calcmode="lin" valueType="num">
                                      <p:cBhvr additive="base">
                                        <p:cTn id="148" dur="750" fill="hold"/>
                                        <p:tgtEl>
                                          <p:spTgt spid="1038"/>
                                        </p:tgtEl>
                                        <p:attrNameLst>
                                          <p:attrName>ppt_y</p:attrName>
                                        </p:attrNameLst>
                                      </p:cBhvr>
                                      <p:tavLst>
                                        <p:tav tm="0">
                                          <p:val>
                                            <p:strVal val="0-#ppt_h/2"/>
                                          </p:val>
                                        </p:tav>
                                        <p:tav tm="100000">
                                          <p:val>
                                            <p:strVal val="#ppt_y"/>
                                          </p:val>
                                        </p:tav>
                                      </p:tavLst>
                                    </p:anim>
                                  </p:childTnLst>
                                </p:cTn>
                              </p:par>
                            </p:childTnLst>
                          </p:cTn>
                        </p:par>
                        <p:par>
                          <p:cTn id="149" fill="hold">
                            <p:stCondLst>
                              <p:cond delay="49500"/>
                            </p:stCondLst>
                            <p:childTnLst>
                              <p:par>
                                <p:cTn id="150" presetID="2" presetClass="entr" presetSubtype="8" fill="hold" nodeType="afterEffect">
                                  <p:stCondLst>
                                    <p:cond delay="1000"/>
                                  </p:stCondLst>
                                  <p:childTnLst>
                                    <p:set>
                                      <p:cBhvr>
                                        <p:cTn id="151" dur="1" fill="hold">
                                          <p:stCondLst>
                                            <p:cond delay="0"/>
                                          </p:stCondLst>
                                        </p:cTn>
                                        <p:tgtEl>
                                          <p:spTgt spid="1036"/>
                                        </p:tgtEl>
                                        <p:attrNameLst>
                                          <p:attrName>style.visibility</p:attrName>
                                        </p:attrNameLst>
                                      </p:cBhvr>
                                      <p:to>
                                        <p:strVal val="visible"/>
                                      </p:to>
                                    </p:set>
                                    <p:anim calcmode="lin" valueType="num">
                                      <p:cBhvr additive="base">
                                        <p:cTn id="152" dur="750" fill="hold"/>
                                        <p:tgtEl>
                                          <p:spTgt spid="1036"/>
                                        </p:tgtEl>
                                        <p:attrNameLst>
                                          <p:attrName>ppt_x</p:attrName>
                                        </p:attrNameLst>
                                      </p:cBhvr>
                                      <p:tavLst>
                                        <p:tav tm="0">
                                          <p:val>
                                            <p:strVal val="0-#ppt_w/2"/>
                                          </p:val>
                                        </p:tav>
                                        <p:tav tm="100000">
                                          <p:val>
                                            <p:strVal val="#ppt_x"/>
                                          </p:val>
                                        </p:tav>
                                      </p:tavLst>
                                    </p:anim>
                                    <p:anim calcmode="lin" valueType="num">
                                      <p:cBhvr additive="base">
                                        <p:cTn id="153" dur="750" fill="hold"/>
                                        <p:tgtEl>
                                          <p:spTgt spid="1036"/>
                                        </p:tgtEl>
                                        <p:attrNameLst>
                                          <p:attrName>ppt_y</p:attrName>
                                        </p:attrNameLst>
                                      </p:cBhvr>
                                      <p:tavLst>
                                        <p:tav tm="0">
                                          <p:val>
                                            <p:strVal val="#ppt_y"/>
                                          </p:val>
                                        </p:tav>
                                        <p:tav tm="100000">
                                          <p:val>
                                            <p:strVal val="#ppt_y"/>
                                          </p:val>
                                        </p:tav>
                                      </p:tavLst>
                                    </p:anim>
                                  </p:childTnLst>
                                </p:cTn>
                              </p:par>
                            </p:childTnLst>
                          </p:cTn>
                        </p:par>
                        <p:par>
                          <p:cTn id="154" fill="hold">
                            <p:stCondLst>
                              <p:cond delay="51250"/>
                            </p:stCondLst>
                            <p:childTnLst>
                              <p:par>
                                <p:cTn id="155" presetID="2" presetClass="entr" presetSubtype="12" fill="hold" nodeType="afterEffect">
                                  <p:stCondLst>
                                    <p:cond delay="1000"/>
                                  </p:stCondLst>
                                  <p:childTnLst>
                                    <p:set>
                                      <p:cBhvr>
                                        <p:cTn id="156" dur="1" fill="hold">
                                          <p:stCondLst>
                                            <p:cond delay="0"/>
                                          </p:stCondLst>
                                        </p:cTn>
                                        <p:tgtEl>
                                          <p:spTgt spid="1031"/>
                                        </p:tgtEl>
                                        <p:attrNameLst>
                                          <p:attrName>style.visibility</p:attrName>
                                        </p:attrNameLst>
                                      </p:cBhvr>
                                      <p:to>
                                        <p:strVal val="visible"/>
                                      </p:to>
                                    </p:set>
                                    <p:anim calcmode="lin" valueType="num">
                                      <p:cBhvr additive="base">
                                        <p:cTn id="157" dur="750" fill="hold"/>
                                        <p:tgtEl>
                                          <p:spTgt spid="1031"/>
                                        </p:tgtEl>
                                        <p:attrNameLst>
                                          <p:attrName>ppt_x</p:attrName>
                                        </p:attrNameLst>
                                      </p:cBhvr>
                                      <p:tavLst>
                                        <p:tav tm="0">
                                          <p:val>
                                            <p:strVal val="0-#ppt_w/2"/>
                                          </p:val>
                                        </p:tav>
                                        <p:tav tm="100000">
                                          <p:val>
                                            <p:strVal val="#ppt_x"/>
                                          </p:val>
                                        </p:tav>
                                      </p:tavLst>
                                    </p:anim>
                                    <p:anim calcmode="lin" valueType="num">
                                      <p:cBhvr additive="base">
                                        <p:cTn id="158" dur="750" fill="hold"/>
                                        <p:tgtEl>
                                          <p:spTgt spid="1031"/>
                                        </p:tgtEl>
                                        <p:attrNameLst>
                                          <p:attrName>ppt_y</p:attrName>
                                        </p:attrNameLst>
                                      </p:cBhvr>
                                      <p:tavLst>
                                        <p:tav tm="0">
                                          <p:val>
                                            <p:strVal val="1+#ppt_h/2"/>
                                          </p:val>
                                        </p:tav>
                                        <p:tav tm="100000">
                                          <p:val>
                                            <p:strVal val="#ppt_y"/>
                                          </p:val>
                                        </p:tav>
                                      </p:tavLst>
                                    </p:anim>
                                  </p:childTnLst>
                                </p:cTn>
                              </p:par>
                            </p:childTnLst>
                          </p:cTn>
                        </p:par>
                        <p:par>
                          <p:cTn id="159" fill="hold">
                            <p:stCondLst>
                              <p:cond delay="53000"/>
                            </p:stCondLst>
                            <p:childTnLst>
                              <p:par>
                                <p:cTn id="160" presetID="2" presetClass="entr" presetSubtype="4" fill="hold" nodeType="afterEffect">
                                  <p:stCondLst>
                                    <p:cond delay="1000"/>
                                  </p:stCondLst>
                                  <p:childTnLst>
                                    <p:set>
                                      <p:cBhvr>
                                        <p:cTn id="161" dur="1" fill="hold">
                                          <p:stCondLst>
                                            <p:cond delay="0"/>
                                          </p:stCondLst>
                                        </p:cTn>
                                        <p:tgtEl>
                                          <p:spTgt spid="1030"/>
                                        </p:tgtEl>
                                        <p:attrNameLst>
                                          <p:attrName>style.visibility</p:attrName>
                                        </p:attrNameLst>
                                      </p:cBhvr>
                                      <p:to>
                                        <p:strVal val="visible"/>
                                      </p:to>
                                    </p:set>
                                    <p:anim calcmode="lin" valueType="num">
                                      <p:cBhvr additive="base">
                                        <p:cTn id="162" dur="750" fill="hold"/>
                                        <p:tgtEl>
                                          <p:spTgt spid="1030"/>
                                        </p:tgtEl>
                                        <p:attrNameLst>
                                          <p:attrName>ppt_x</p:attrName>
                                        </p:attrNameLst>
                                      </p:cBhvr>
                                      <p:tavLst>
                                        <p:tav tm="0">
                                          <p:val>
                                            <p:strVal val="#ppt_x"/>
                                          </p:val>
                                        </p:tav>
                                        <p:tav tm="100000">
                                          <p:val>
                                            <p:strVal val="#ppt_x"/>
                                          </p:val>
                                        </p:tav>
                                      </p:tavLst>
                                    </p:anim>
                                    <p:anim calcmode="lin" valueType="num">
                                      <p:cBhvr additive="base">
                                        <p:cTn id="163" dur="750" fill="hold"/>
                                        <p:tgtEl>
                                          <p:spTgt spid="1030"/>
                                        </p:tgtEl>
                                        <p:attrNameLst>
                                          <p:attrName>ppt_y</p:attrName>
                                        </p:attrNameLst>
                                      </p:cBhvr>
                                      <p:tavLst>
                                        <p:tav tm="0">
                                          <p:val>
                                            <p:strVal val="1+#ppt_h/2"/>
                                          </p:val>
                                        </p:tav>
                                        <p:tav tm="100000">
                                          <p:val>
                                            <p:strVal val="#ppt_y"/>
                                          </p:val>
                                        </p:tav>
                                      </p:tavLst>
                                    </p:anim>
                                  </p:childTnLst>
                                </p:cTn>
                              </p:par>
                            </p:childTnLst>
                          </p:cTn>
                        </p:par>
                        <p:par>
                          <p:cTn id="164" fill="hold">
                            <p:stCondLst>
                              <p:cond delay="54750"/>
                            </p:stCondLst>
                            <p:childTnLst>
                              <p:par>
                                <p:cTn id="165" presetID="2" presetClass="entr" presetSubtype="3" fill="hold" nodeType="afterEffect">
                                  <p:stCondLst>
                                    <p:cond delay="1000"/>
                                  </p:stCondLst>
                                  <p:childTnLst>
                                    <p:set>
                                      <p:cBhvr>
                                        <p:cTn id="166" dur="1" fill="hold">
                                          <p:stCondLst>
                                            <p:cond delay="0"/>
                                          </p:stCondLst>
                                        </p:cTn>
                                        <p:tgtEl>
                                          <p:spTgt spid="1070"/>
                                        </p:tgtEl>
                                        <p:attrNameLst>
                                          <p:attrName>style.visibility</p:attrName>
                                        </p:attrNameLst>
                                      </p:cBhvr>
                                      <p:to>
                                        <p:strVal val="visible"/>
                                      </p:to>
                                    </p:set>
                                    <p:anim calcmode="lin" valueType="num">
                                      <p:cBhvr additive="base">
                                        <p:cTn id="167" dur="750" fill="hold"/>
                                        <p:tgtEl>
                                          <p:spTgt spid="1070"/>
                                        </p:tgtEl>
                                        <p:attrNameLst>
                                          <p:attrName>ppt_x</p:attrName>
                                        </p:attrNameLst>
                                      </p:cBhvr>
                                      <p:tavLst>
                                        <p:tav tm="0">
                                          <p:val>
                                            <p:strVal val="1+#ppt_w/2"/>
                                          </p:val>
                                        </p:tav>
                                        <p:tav tm="100000">
                                          <p:val>
                                            <p:strVal val="#ppt_x"/>
                                          </p:val>
                                        </p:tav>
                                      </p:tavLst>
                                    </p:anim>
                                    <p:anim calcmode="lin" valueType="num">
                                      <p:cBhvr additive="base">
                                        <p:cTn id="168" dur="750" fill="hold"/>
                                        <p:tgtEl>
                                          <p:spTgt spid="1070"/>
                                        </p:tgtEl>
                                        <p:attrNameLst>
                                          <p:attrName>ppt_y</p:attrName>
                                        </p:attrNameLst>
                                      </p:cBhvr>
                                      <p:tavLst>
                                        <p:tav tm="0">
                                          <p:val>
                                            <p:strVal val="0-#ppt_h/2"/>
                                          </p:val>
                                        </p:tav>
                                        <p:tav tm="100000">
                                          <p:val>
                                            <p:strVal val="#ppt_y"/>
                                          </p:val>
                                        </p:tav>
                                      </p:tavLst>
                                    </p:anim>
                                  </p:childTnLst>
                                </p:cTn>
                              </p:par>
                            </p:childTnLst>
                          </p:cTn>
                        </p:par>
                        <p:par>
                          <p:cTn id="169" fill="hold">
                            <p:stCondLst>
                              <p:cond delay="56500"/>
                            </p:stCondLst>
                            <p:childTnLst>
                              <p:par>
                                <p:cTn id="170" presetID="2" presetClass="entr" presetSubtype="12" fill="hold" nodeType="afterEffect">
                                  <p:stCondLst>
                                    <p:cond delay="1000"/>
                                  </p:stCondLst>
                                  <p:childTnLst>
                                    <p:set>
                                      <p:cBhvr>
                                        <p:cTn id="171" dur="1" fill="hold">
                                          <p:stCondLst>
                                            <p:cond delay="0"/>
                                          </p:stCondLst>
                                        </p:cTn>
                                        <p:tgtEl>
                                          <p:spTgt spid="1053"/>
                                        </p:tgtEl>
                                        <p:attrNameLst>
                                          <p:attrName>style.visibility</p:attrName>
                                        </p:attrNameLst>
                                      </p:cBhvr>
                                      <p:to>
                                        <p:strVal val="visible"/>
                                      </p:to>
                                    </p:set>
                                    <p:anim calcmode="lin" valueType="num">
                                      <p:cBhvr additive="base">
                                        <p:cTn id="172" dur="750" fill="hold"/>
                                        <p:tgtEl>
                                          <p:spTgt spid="1053"/>
                                        </p:tgtEl>
                                        <p:attrNameLst>
                                          <p:attrName>ppt_x</p:attrName>
                                        </p:attrNameLst>
                                      </p:cBhvr>
                                      <p:tavLst>
                                        <p:tav tm="0">
                                          <p:val>
                                            <p:strVal val="0-#ppt_w/2"/>
                                          </p:val>
                                        </p:tav>
                                        <p:tav tm="100000">
                                          <p:val>
                                            <p:strVal val="#ppt_x"/>
                                          </p:val>
                                        </p:tav>
                                      </p:tavLst>
                                    </p:anim>
                                    <p:anim calcmode="lin" valueType="num">
                                      <p:cBhvr additive="base">
                                        <p:cTn id="173" dur="750" fill="hold"/>
                                        <p:tgtEl>
                                          <p:spTgt spid="1053"/>
                                        </p:tgtEl>
                                        <p:attrNameLst>
                                          <p:attrName>ppt_y</p:attrName>
                                        </p:attrNameLst>
                                      </p:cBhvr>
                                      <p:tavLst>
                                        <p:tav tm="0">
                                          <p:val>
                                            <p:strVal val="1+#ppt_h/2"/>
                                          </p:val>
                                        </p:tav>
                                        <p:tav tm="100000">
                                          <p:val>
                                            <p:strVal val="#ppt_y"/>
                                          </p:val>
                                        </p:tav>
                                      </p:tavLst>
                                    </p:anim>
                                  </p:childTnLst>
                                </p:cTn>
                              </p:par>
                            </p:childTnLst>
                          </p:cTn>
                        </p:par>
                        <p:par>
                          <p:cTn id="174" fill="hold">
                            <p:stCondLst>
                              <p:cond delay="58250"/>
                            </p:stCondLst>
                            <p:childTnLst>
                              <p:par>
                                <p:cTn id="175" presetID="2" presetClass="entr" presetSubtype="2" fill="hold" nodeType="afterEffect">
                                  <p:stCondLst>
                                    <p:cond delay="1000"/>
                                  </p:stCondLst>
                                  <p:childTnLst>
                                    <p:set>
                                      <p:cBhvr>
                                        <p:cTn id="176" dur="1" fill="hold">
                                          <p:stCondLst>
                                            <p:cond delay="0"/>
                                          </p:stCondLst>
                                        </p:cTn>
                                        <p:tgtEl>
                                          <p:spTgt spid="1026"/>
                                        </p:tgtEl>
                                        <p:attrNameLst>
                                          <p:attrName>style.visibility</p:attrName>
                                        </p:attrNameLst>
                                      </p:cBhvr>
                                      <p:to>
                                        <p:strVal val="visible"/>
                                      </p:to>
                                    </p:set>
                                    <p:anim calcmode="lin" valueType="num">
                                      <p:cBhvr additive="base">
                                        <p:cTn id="177" dur="750" fill="hold"/>
                                        <p:tgtEl>
                                          <p:spTgt spid="1026"/>
                                        </p:tgtEl>
                                        <p:attrNameLst>
                                          <p:attrName>ppt_x</p:attrName>
                                        </p:attrNameLst>
                                      </p:cBhvr>
                                      <p:tavLst>
                                        <p:tav tm="0">
                                          <p:val>
                                            <p:strVal val="1+#ppt_w/2"/>
                                          </p:val>
                                        </p:tav>
                                        <p:tav tm="100000">
                                          <p:val>
                                            <p:strVal val="#ppt_x"/>
                                          </p:val>
                                        </p:tav>
                                      </p:tavLst>
                                    </p:anim>
                                    <p:anim calcmode="lin" valueType="num">
                                      <p:cBhvr additive="base">
                                        <p:cTn id="178" dur="750" fill="hold"/>
                                        <p:tgtEl>
                                          <p:spTgt spid="1026"/>
                                        </p:tgtEl>
                                        <p:attrNameLst>
                                          <p:attrName>ppt_y</p:attrName>
                                        </p:attrNameLst>
                                      </p:cBhvr>
                                      <p:tavLst>
                                        <p:tav tm="0">
                                          <p:val>
                                            <p:strVal val="#ppt_y"/>
                                          </p:val>
                                        </p:tav>
                                        <p:tav tm="100000">
                                          <p:val>
                                            <p:strVal val="#ppt_y"/>
                                          </p:val>
                                        </p:tav>
                                      </p:tavLst>
                                    </p:anim>
                                  </p:childTnLst>
                                </p:cTn>
                              </p:par>
                            </p:childTnLst>
                          </p:cTn>
                        </p:par>
                        <p:par>
                          <p:cTn id="179" fill="hold">
                            <p:stCondLst>
                              <p:cond delay="60000"/>
                            </p:stCondLst>
                            <p:childTnLst>
                              <p:par>
                                <p:cTn id="180" presetID="2" presetClass="entr" presetSubtype="1" fill="hold" nodeType="afterEffect">
                                  <p:stCondLst>
                                    <p:cond delay="1000"/>
                                  </p:stCondLst>
                                  <p:childTnLst>
                                    <p:set>
                                      <p:cBhvr>
                                        <p:cTn id="181" dur="1" fill="hold">
                                          <p:stCondLst>
                                            <p:cond delay="0"/>
                                          </p:stCondLst>
                                        </p:cTn>
                                        <p:tgtEl>
                                          <p:spTgt spid="1072"/>
                                        </p:tgtEl>
                                        <p:attrNameLst>
                                          <p:attrName>style.visibility</p:attrName>
                                        </p:attrNameLst>
                                      </p:cBhvr>
                                      <p:to>
                                        <p:strVal val="visible"/>
                                      </p:to>
                                    </p:set>
                                    <p:anim calcmode="lin" valueType="num">
                                      <p:cBhvr additive="base">
                                        <p:cTn id="182" dur="750" fill="hold"/>
                                        <p:tgtEl>
                                          <p:spTgt spid="1072"/>
                                        </p:tgtEl>
                                        <p:attrNameLst>
                                          <p:attrName>ppt_x</p:attrName>
                                        </p:attrNameLst>
                                      </p:cBhvr>
                                      <p:tavLst>
                                        <p:tav tm="0">
                                          <p:val>
                                            <p:strVal val="#ppt_x"/>
                                          </p:val>
                                        </p:tav>
                                        <p:tav tm="100000">
                                          <p:val>
                                            <p:strVal val="#ppt_x"/>
                                          </p:val>
                                        </p:tav>
                                      </p:tavLst>
                                    </p:anim>
                                    <p:anim calcmode="lin" valueType="num">
                                      <p:cBhvr additive="base">
                                        <p:cTn id="183" dur="750" fill="hold"/>
                                        <p:tgtEl>
                                          <p:spTgt spid="1072"/>
                                        </p:tgtEl>
                                        <p:attrNameLst>
                                          <p:attrName>ppt_y</p:attrName>
                                        </p:attrNameLst>
                                      </p:cBhvr>
                                      <p:tavLst>
                                        <p:tav tm="0">
                                          <p:val>
                                            <p:strVal val="0-#ppt_h/2"/>
                                          </p:val>
                                        </p:tav>
                                        <p:tav tm="100000">
                                          <p:val>
                                            <p:strVal val="#ppt_y"/>
                                          </p:val>
                                        </p:tav>
                                      </p:tavLst>
                                    </p:anim>
                                  </p:childTnLst>
                                </p:cTn>
                              </p:par>
                            </p:childTnLst>
                          </p:cTn>
                        </p:par>
                        <p:par>
                          <p:cTn id="184" fill="hold">
                            <p:stCondLst>
                              <p:cond delay="61750"/>
                            </p:stCondLst>
                            <p:childTnLst>
                              <p:par>
                                <p:cTn id="185" presetID="2" presetClass="entr" presetSubtype="9" fill="hold" nodeType="afterEffect">
                                  <p:stCondLst>
                                    <p:cond delay="1000"/>
                                  </p:stCondLst>
                                  <p:childTnLst>
                                    <p:set>
                                      <p:cBhvr>
                                        <p:cTn id="186" dur="1" fill="hold">
                                          <p:stCondLst>
                                            <p:cond delay="0"/>
                                          </p:stCondLst>
                                        </p:cTn>
                                        <p:tgtEl>
                                          <p:spTgt spid="1059"/>
                                        </p:tgtEl>
                                        <p:attrNameLst>
                                          <p:attrName>style.visibility</p:attrName>
                                        </p:attrNameLst>
                                      </p:cBhvr>
                                      <p:to>
                                        <p:strVal val="visible"/>
                                      </p:to>
                                    </p:set>
                                    <p:anim calcmode="lin" valueType="num">
                                      <p:cBhvr additive="base">
                                        <p:cTn id="187" dur="750" fill="hold"/>
                                        <p:tgtEl>
                                          <p:spTgt spid="1059"/>
                                        </p:tgtEl>
                                        <p:attrNameLst>
                                          <p:attrName>ppt_x</p:attrName>
                                        </p:attrNameLst>
                                      </p:cBhvr>
                                      <p:tavLst>
                                        <p:tav tm="0">
                                          <p:val>
                                            <p:strVal val="0-#ppt_w/2"/>
                                          </p:val>
                                        </p:tav>
                                        <p:tav tm="100000">
                                          <p:val>
                                            <p:strVal val="#ppt_x"/>
                                          </p:val>
                                        </p:tav>
                                      </p:tavLst>
                                    </p:anim>
                                    <p:anim calcmode="lin" valueType="num">
                                      <p:cBhvr additive="base">
                                        <p:cTn id="188" dur="750" fill="hold"/>
                                        <p:tgtEl>
                                          <p:spTgt spid="1059"/>
                                        </p:tgtEl>
                                        <p:attrNameLst>
                                          <p:attrName>ppt_y</p:attrName>
                                        </p:attrNameLst>
                                      </p:cBhvr>
                                      <p:tavLst>
                                        <p:tav tm="0">
                                          <p:val>
                                            <p:strVal val="0-#ppt_h/2"/>
                                          </p:val>
                                        </p:tav>
                                        <p:tav tm="100000">
                                          <p:val>
                                            <p:strVal val="#ppt_y"/>
                                          </p:val>
                                        </p:tav>
                                      </p:tavLst>
                                    </p:anim>
                                  </p:childTnLst>
                                </p:cTn>
                              </p:par>
                            </p:childTnLst>
                          </p:cTn>
                        </p:par>
                        <p:par>
                          <p:cTn id="189" fill="hold">
                            <p:stCondLst>
                              <p:cond delay="63500"/>
                            </p:stCondLst>
                            <p:childTnLst>
                              <p:par>
                                <p:cTn id="190" presetID="2" presetClass="entr" presetSubtype="8" fill="hold" nodeType="afterEffect">
                                  <p:stCondLst>
                                    <p:cond delay="1000"/>
                                  </p:stCondLst>
                                  <p:childTnLst>
                                    <p:set>
                                      <p:cBhvr>
                                        <p:cTn id="191" dur="1" fill="hold">
                                          <p:stCondLst>
                                            <p:cond delay="0"/>
                                          </p:stCondLst>
                                        </p:cTn>
                                        <p:tgtEl>
                                          <p:spTgt spid="1044"/>
                                        </p:tgtEl>
                                        <p:attrNameLst>
                                          <p:attrName>style.visibility</p:attrName>
                                        </p:attrNameLst>
                                      </p:cBhvr>
                                      <p:to>
                                        <p:strVal val="visible"/>
                                      </p:to>
                                    </p:set>
                                    <p:anim calcmode="lin" valueType="num">
                                      <p:cBhvr additive="base">
                                        <p:cTn id="192" dur="750" fill="hold"/>
                                        <p:tgtEl>
                                          <p:spTgt spid="1044"/>
                                        </p:tgtEl>
                                        <p:attrNameLst>
                                          <p:attrName>ppt_x</p:attrName>
                                        </p:attrNameLst>
                                      </p:cBhvr>
                                      <p:tavLst>
                                        <p:tav tm="0">
                                          <p:val>
                                            <p:strVal val="0-#ppt_w/2"/>
                                          </p:val>
                                        </p:tav>
                                        <p:tav tm="100000">
                                          <p:val>
                                            <p:strVal val="#ppt_x"/>
                                          </p:val>
                                        </p:tav>
                                      </p:tavLst>
                                    </p:anim>
                                    <p:anim calcmode="lin" valueType="num">
                                      <p:cBhvr additive="base">
                                        <p:cTn id="193" dur="750" fill="hold"/>
                                        <p:tgtEl>
                                          <p:spTgt spid="1044"/>
                                        </p:tgtEl>
                                        <p:attrNameLst>
                                          <p:attrName>ppt_y</p:attrName>
                                        </p:attrNameLst>
                                      </p:cBhvr>
                                      <p:tavLst>
                                        <p:tav tm="0">
                                          <p:val>
                                            <p:strVal val="#ppt_y"/>
                                          </p:val>
                                        </p:tav>
                                        <p:tav tm="100000">
                                          <p:val>
                                            <p:strVal val="#ppt_y"/>
                                          </p:val>
                                        </p:tav>
                                      </p:tavLst>
                                    </p:anim>
                                  </p:childTnLst>
                                </p:cTn>
                              </p:par>
                            </p:childTnLst>
                          </p:cTn>
                        </p:par>
                        <p:par>
                          <p:cTn id="194" fill="hold">
                            <p:stCondLst>
                              <p:cond delay="65250"/>
                            </p:stCondLst>
                            <p:childTnLst>
                              <p:par>
                                <p:cTn id="195" presetID="2" presetClass="entr" presetSubtype="12" fill="hold" nodeType="afterEffect">
                                  <p:stCondLst>
                                    <p:cond delay="1000"/>
                                  </p:stCondLst>
                                  <p:childTnLst>
                                    <p:set>
                                      <p:cBhvr>
                                        <p:cTn id="196" dur="1" fill="hold">
                                          <p:stCondLst>
                                            <p:cond delay="0"/>
                                          </p:stCondLst>
                                        </p:cTn>
                                        <p:tgtEl>
                                          <p:spTgt spid="1060"/>
                                        </p:tgtEl>
                                        <p:attrNameLst>
                                          <p:attrName>style.visibility</p:attrName>
                                        </p:attrNameLst>
                                      </p:cBhvr>
                                      <p:to>
                                        <p:strVal val="visible"/>
                                      </p:to>
                                    </p:set>
                                    <p:anim calcmode="lin" valueType="num">
                                      <p:cBhvr additive="base">
                                        <p:cTn id="197" dur="750" fill="hold"/>
                                        <p:tgtEl>
                                          <p:spTgt spid="1060"/>
                                        </p:tgtEl>
                                        <p:attrNameLst>
                                          <p:attrName>ppt_x</p:attrName>
                                        </p:attrNameLst>
                                      </p:cBhvr>
                                      <p:tavLst>
                                        <p:tav tm="0">
                                          <p:val>
                                            <p:strVal val="0-#ppt_w/2"/>
                                          </p:val>
                                        </p:tav>
                                        <p:tav tm="100000">
                                          <p:val>
                                            <p:strVal val="#ppt_x"/>
                                          </p:val>
                                        </p:tav>
                                      </p:tavLst>
                                    </p:anim>
                                    <p:anim calcmode="lin" valueType="num">
                                      <p:cBhvr additive="base">
                                        <p:cTn id="198" dur="750" fill="hold"/>
                                        <p:tgtEl>
                                          <p:spTgt spid="1060"/>
                                        </p:tgtEl>
                                        <p:attrNameLst>
                                          <p:attrName>ppt_y</p:attrName>
                                        </p:attrNameLst>
                                      </p:cBhvr>
                                      <p:tavLst>
                                        <p:tav tm="0">
                                          <p:val>
                                            <p:strVal val="1+#ppt_h/2"/>
                                          </p:val>
                                        </p:tav>
                                        <p:tav tm="100000">
                                          <p:val>
                                            <p:strVal val="#ppt_y"/>
                                          </p:val>
                                        </p:tav>
                                      </p:tavLst>
                                    </p:anim>
                                  </p:childTnLst>
                                </p:cTn>
                              </p:par>
                            </p:childTnLst>
                          </p:cTn>
                        </p:par>
                        <p:par>
                          <p:cTn id="199" fill="hold">
                            <p:stCondLst>
                              <p:cond delay="67000"/>
                            </p:stCondLst>
                            <p:childTnLst>
                              <p:par>
                                <p:cTn id="200" presetID="2" presetClass="entr" presetSubtype="4" fill="hold" nodeType="afterEffect">
                                  <p:stCondLst>
                                    <p:cond delay="1000"/>
                                  </p:stCondLst>
                                  <p:childTnLst>
                                    <p:set>
                                      <p:cBhvr>
                                        <p:cTn id="201" dur="1" fill="hold">
                                          <p:stCondLst>
                                            <p:cond delay="0"/>
                                          </p:stCondLst>
                                        </p:cTn>
                                        <p:tgtEl>
                                          <p:spTgt spid="1040"/>
                                        </p:tgtEl>
                                        <p:attrNameLst>
                                          <p:attrName>style.visibility</p:attrName>
                                        </p:attrNameLst>
                                      </p:cBhvr>
                                      <p:to>
                                        <p:strVal val="visible"/>
                                      </p:to>
                                    </p:set>
                                    <p:anim calcmode="lin" valueType="num">
                                      <p:cBhvr additive="base">
                                        <p:cTn id="202" dur="750" fill="hold"/>
                                        <p:tgtEl>
                                          <p:spTgt spid="1040"/>
                                        </p:tgtEl>
                                        <p:attrNameLst>
                                          <p:attrName>ppt_x</p:attrName>
                                        </p:attrNameLst>
                                      </p:cBhvr>
                                      <p:tavLst>
                                        <p:tav tm="0">
                                          <p:val>
                                            <p:strVal val="#ppt_x"/>
                                          </p:val>
                                        </p:tav>
                                        <p:tav tm="100000">
                                          <p:val>
                                            <p:strVal val="#ppt_x"/>
                                          </p:val>
                                        </p:tav>
                                      </p:tavLst>
                                    </p:anim>
                                    <p:anim calcmode="lin" valueType="num">
                                      <p:cBhvr additive="base">
                                        <p:cTn id="203" dur="750" fill="hold"/>
                                        <p:tgtEl>
                                          <p:spTgt spid="1040"/>
                                        </p:tgtEl>
                                        <p:attrNameLst>
                                          <p:attrName>ppt_y</p:attrName>
                                        </p:attrNameLst>
                                      </p:cBhvr>
                                      <p:tavLst>
                                        <p:tav tm="0">
                                          <p:val>
                                            <p:strVal val="1+#ppt_h/2"/>
                                          </p:val>
                                        </p:tav>
                                        <p:tav tm="100000">
                                          <p:val>
                                            <p:strVal val="#ppt_y"/>
                                          </p:val>
                                        </p:tav>
                                      </p:tavLst>
                                    </p:anim>
                                  </p:childTnLst>
                                </p:cTn>
                              </p:par>
                            </p:childTnLst>
                          </p:cTn>
                        </p:par>
                        <p:par>
                          <p:cTn id="204" fill="hold">
                            <p:stCondLst>
                              <p:cond delay="68750"/>
                            </p:stCondLst>
                            <p:childTnLst>
                              <p:par>
                                <p:cTn id="205" presetID="2" presetClass="entr" presetSubtype="3" fill="hold" nodeType="afterEffect">
                                  <p:stCondLst>
                                    <p:cond delay="1000"/>
                                  </p:stCondLst>
                                  <p:childTnLst>
                                    <p:set>
                                      <p:cBhvr>
                                        <p:cTn id="206" dur="1" fill="hold">
                                          <p:stCondLst>
                                            <p:cond delay="0"/>
                                          </p:stCondLst>
                                        </p:cTn>
                                        <p:tgtEl>
                                          <p:spTgt spid="1037"/>
                                        </p:tgtEl>
                                        <p:attrNameLst>
                                          <p:attrName>style.visibility</p:attrName>
                                        </p:attrNameLst>
                                      </p:cBhvr>
                                      <p:to>
                                        <p:strVal val="visible"/>
                                      </p:to>
                                    </p:set>
                                    <p:anim calcmode="lin" valueType="num">
                                      <p:cBhvr additive="base">
                                        <p:cTn id="207" dur="750" fill="hold"/>
                                        <p:tgtEl>
                                          <p:spTgt spid="1037"/>
                                        </p:tgtEl>
                                        <p:attrNameLst>
                                          <p:attrName>ppt_x</p:attrName>
                                        </p:attrNameLst>
                                      </p:cBhvr>
                                      <p:tavLst>
                                        <p:tav tm="0">
                                          <p:val>
                                            <p:strVal val="1+#ppt_w/2"/>
                                          </p:val>
                                        </p:tav>
                                        <p:tav tm="100000">
                                          <p:val>
                                            <p:strVal val="#ppt_x"/>
                                          </p:val>
                                        </p:tav>
                                      </p:tavLst>
                                    </p:anim>
                                    <p:anim calcmode="lin" valueType="num">
                                      <p:cBhvr additive="base">
                                        <p:cTn id="208" dur="750" fill="hold"/>
                                        <p:tgtEl>
                                          <p:spTgt spid="1037"/>
                                        </p:tgtEl>
                                        <p:attrNameLst>
                                          <p:attrName>ppt_y</p:attrName>
                                        </p:attrNameLst>
                                      </p:cBhvr>
                                      <p:tavLst>
                                        <p:tav tm="0">
                                          <p:val>
                                            <p:strVal val="0-#ppt_h/2"/>
                                          </p:val>
                                        </p:tav>
                                        <p:tav tm="100000">
                                          <p:val>
                                            <p:strVal val="#ppt_y"/>
                                          </p:val>
                                        </p:tav>
                                      </p:tavLst>
                                    </p:anim>
                                  </p:childTnLst>
                                </p:cTn>
                              </p:par>
                            </p:childTnLst>
                          </p:cTn>
                        </p:par>
                        <p:par>
                          <p:cTn id="209" fill="hold">
                            <p:stCondLst>
                              <p:cond delay="70500"/>
                            </p:stCondLst>
                            <p:childTnLst>
                              <p:par>
                                <p:cTn id="210" presetID="2" presetClass="entr" presetSubtype="12" fill="hold" nodeType="afterEffect">
                                  <p:stCondLst>
                                    <p:cond delay="1000"/>
                                  </p:stCondLst>
                                  <p:childTnLst>
                                    <p:set>
                                      <p:cBhvr>
                                        <p:cTn id="211" dur="1" fill="hold">
                                          <p:stCondLst>
                                            <p:cond delay="0"/>
                                          </p:stCondLst>
                                        </p:cTn>
                                        <p:tgtEl>
                                          <p:spTgt spid="1046"/>
                                        </p:tgtEl>
                                        <p:attrNameLst>
                                          <p:attrName>style.visibility</p:attrName>
                                        </p:attrNameLst>
                                      </p:cBhvr>
                                      <p:to>
                                        <p:strVal val="visible"/>
                                      </p:to>
                                    </p:set>
                                    <p:anim calcmode="lin" valueType="num">
                                      <p:cBhvr additive="base">
                                        <p:cTn id="212" dur="750" fill="hold"/>
                                        <p:tgtEl>
                                          <p:spTgt spid="1046"/>
                                        </p:tgtEl>
                                        <p:attrNameLst>
                                          <p:attrName>ppt_x</p:attrName>
                                        </p:attrNameLst>
                                      </p:cBhvr>
                                      <p:tavLst>
                                        <p:tav tm="0">
                                          <p:val>
                                            <p:strVal val="0-#ppt_w/2"/>
                                          </p:val>
                                        </p:tav>
                                        <p:tav tm="100000">
                                          <p:val>
                                            <p:strVal val="#ppt_x"/>
                                          </p:val>
                                        </p:tav>
                                      </p:tavLst>
                                    </p:anim>
                                    <p:anim calcmode="lin" valueType="num">
                                      <p:cBhvr additive="base">
                                        <p:cTn id="213" dur="750" fill="hold"/>
                                        <p:tgtEl>
                                          <p:spTgt spid="1046"/>
                                        </p:tgtEl>
                                        <p:attrNameLst>
                                          <p:attrName>ppt_y</p:attrName>
                                        </p:attrNameLst>
                                      </p:cBhvr>
                                      <p:tavLst>
                                        <p:tav tm="0">
                                          <p:val>
                                            <p:strVal val="1+#ppt_h/2"/>
                                          </p:val>
                                        </p:tav>
                                        <p:tav tm="100000">
                                          <p:val>
                                            <p:strVal val="#ppt_y"/>
                                          </p:val>
                                        </p:tav>
                                      </p:tavLst>
                                    </p:anim>
                                  </p:childTnLst>
                                </p:cTn>
                              </p:par>
                            </p:childTnLst>
                          </p:cTn>
                        </p:par>
                        <p:par>
                          <p:cTn id="214" fill="hold">
                            <p:stCondLst>
                              <p:cond delay="72250"/>
                            </p:stCondLst>
                            <p:childTnLst>
                              <p:par>
                                <p:cTn id="215" presetID="2" presetClass="entr" presetSubtype="2" fill="hold" nodeType="afterEffect">
                                  <p:stCondLst>
                                    <p:cond delay="1000"/>
                                  </p:stCondLst>
                                  <p:childTnLst>
                                    <p:set>
                                      <p:cBhvr>
                                        <p:cTn id="216" dur="1" fill="hold">
                                          <p:stCondLst>
                                            <p:cond delay="0"/>
                                          </p:stCondLst>
                                        </p:cTn>
                                        <p:tgtEl>
                                          <p:spTgt spid="1055"/>
                                        </p:tgtEl>
                                        <p:attrNameLst>
                                          <p:attrName>style.visibility</p:attrName>
                                        </p:attrNameLst>
                                      </p:cBhvr>
                                      <p:to>
                                        <p:strVal val="visible"/>
                                      </p:to>
                                    </p:set>
                                    <p:anim calcmode="lin" valueType="num">
                                      <p:cBhvr additive="base">
                                        <p:cTn id="217" dur="750" fill="hold"/>
                                        <p:tgtEl>
                                          <p:spTgt spid="1055"/>
                                        </p:tgtEl>
                                        <p:attrNameLst>
                                          <p:attrName>ppt_x</p:attrName>
                                        </p:attrNameLst>
                                      </p:cBhvr>
                                      <p:tavLst>
                                        <p:tav tm="0">
                                          <p:val>
                                            <p:strVal val="1+#ppt_w/2"/>
                                          </p:val>
                                        </p:tav>
                                        <p:tav tm="100000">
                                          <p:val>
                                            <p:strVal val="#ppt_x"/>
                                          </p:val>
                                        </p:tav>
                                      </p:tavLst>
                                    </p:anim>
                                    <p:anim calcmode="lin" valueType="num">
                                      <p:cBhvr additive="base">
                                        <p:cTn id="218" dur="750" fill="hold"/>
                                        <p:tgtEl>
                                          <p:spTgt spid="1055"/>
                                        </p:tgtEl>
                                        <p:attrNameLst>
                                          <p:attrName>ppt_y</p:attrName>
                                        </p:attrNameLst>
                                      </p:cBhvr>
                                      <p:tavLst>
                                        <p:tav tm="0">
                                          <p:val>
                                            <p:strVal val="#ppt_y"/>
                                          </p:val>
                                        </p:tav>
                                        <p:tav tm="100000">
                                          <p:val>
                                            <p:strVal val="#ppt_y"/>
                                          </p:val>
                                        </p:tav>
                                      </p:tavLst>
                                    </p:anim>
                                  </p:childTnLst>
                                </p:cTn>
                              </p:par>
                            </p:childTnLst>
                          </p:cTn>
                        </p:par>
                        <p:par>
                          <p:cTn id="219" fill="hold">
                            <p:stCondLst>
                              <p:cond delay="74000"/>
                            </p:stCondLst>
                            <p:childTnLst>
                              <p:par>
                                <p:cTn id="220" presetID="2" presetClass="entr" presetSubtype="1" fill="hold" nodeType="afterEffect">
                                  <p:stCondLst>
                                    <p:cond delay="1000"/>
                                  </p:stCondLst>
                                  <p:childTnLst>
                                    <p:set>
                                      <p:cBhvr>
                                        <p:cTn id="221" dur="1" fill="hold">
                                          <p:stCondLst>
                                            <p:cond delay="0"/>
                                          </p:stCondLst>
                                        </p:cTn>
                                        <p:tgtEl>
                                          <p:spTgt spid="1065"/>
                                        </p:tgtEl>
                                        <p:attrNameLst>
                                          <p:attrName>style.visibility</p:attrName>
                                        </p:attrNameLst>
                                      </p:cBhvr>
                                      <p:to>
                                        <p:strVal val="visible"/>
                                      </p:to>
                                    </p:set>
                                    <p:anim calcmode="lin" valueType="num">
                                      <p:cBhvr additive="base">
                                        <p:cTn id="222" dur="750" fill="hold"/>
                                        <p:tgtEl>
                                          <p:spTgt spid="1065"/>
                                        </p:tgtEl>
                                        <p:attrNameLst>
                                          <p:attrName>ppt_x</p:attrName>
                                        </p:attrNameLst>
                                      </p:cBhvr>
                                      <p:tavLst>
                                        <p:tav tm="0">
                                          <p:val>
                                            <p:strVal val="#ppt_x"/>
                                          </p:val>
                                        </p:tav>
                                        <p:tav tm="100000">
                                          <p:val>
                                            <p:strVal val="#ppt_x"/>
                                          </p:val>
                                        </p:tav>
                                      </p:tavLst>
                                    </p:anim>
                                    <p:anim calcmode="lin" valueType="num">
                                      <p:cBhvr additive="base">
                                        <p:cTn id="223" dur="750" fill="hold"/>
                                        <p:tgtEl>
                                          <p:spTgt spid="1065"/>
                                        </p:tgtEl>
                                        <p:attrNameLst>
                                          <p:attrName>ppt_y</p:attrName>
                                        </p:attrNameLst>
                                      </p:cBhvr>
                                      <p:tavLst>
                                        <p:tav tm="0">
                                          <p:val>
                                            <p:strVal val="0-#ppt_h/2"/>
                                          </p:val>
                                        </p:tav>
                                        <p:tav tm="100000">
                                          <p:val>
                                            <p:strVal val="#ppt_y"/>
                                          </p:val>
                                        </p:tav>
                                      </p:tavLst>
                                    </p:anim>
                                  </p:childTnLst>
                                </p:cTn>
                              </p:par>
                            </p:childTnLst>
                          </p:cTn>
                        </p:par>
                        <p:par>
                          <p:cTn id="224" fill="hold">
                            <p:stCondLst>
                              <p:cond delay="75750"/>
                            </p:stCondLst>
                            <p:childTnLst>
                              <p:par>
                                <p:cTn id="225" presetID="2" presetClass="entr" presetSubtype="9" fill="hold" nodeType="afterEffect">
                                  <p:stCondLst>
                                    <p:cond delay="1000"/>
                                  </p:stCondLst>
                                  <p:childTnLst>
                                    <p:set>
                                      <p:cBhvr>
                                        <p:cTn id="226" dur="1" fill="hold">
                                          <p:stCondLst>
                                            <p:cond delay="0"/>
                                          </p:stCondLst>
                                        </p:cTn>
                                        <p:tgtEl>
                                          <p:spTgt spid="1067"/>
                                        </p:tgtEl>
                                        <p:attrNameLst>
                                          <p:attrName>style.visibility</p:attrName>
                                        </p:attrNameLst>
                                      </p:cBhvr>
                                      <p:to>
                                        <p:strVal val="visible"/>
                                      </p:to>
                                    </p:set>
                                    <p:anim calcmode="lin" valueType="num">
                                      <p:cBhvr additive="base">
                                        <p:cTn id="227" dur="750" fill="hold"/>
                                        <p:tgtEl>
                                          <p:spTgt spid="1067"/>
                                        </p:tgtEl>
                                        <p:attrNameLst>
                                          <p:attrName>ppt_x</p:attrName>
                                        </p:attrNameLst>
                                      </p:cBhvr>
                                      <p:tavLst>
                                        <p:tav tm="0">
                                          <p:val>
                                            <p:strVal val="0-#ppt_w/2"/>
                                          </p:val>
                                        </p:tav>
                                        <p:tav tm="100000">
                                          <p:val>
                                            <p:strVal val="#ppt_x"/>
                                          </p:val>
                                        </p:tav>
                                      </p:tavLst>
                                    </p:anim>
                                    <p:anim calcmode="lin" valueType="num">
                                      <p:cBhvr additive="base">
                                        <p:cTn id="228" dur="750" fill="hold"/>
                                        <p:tgtEl>
                                          <p:spTgt spid="1067"/>
                                        </p:tgtEl>
                                        <p:attrNameLst>
                                          <p:attrName>ppt_y</p:attrName>
                                        </p:attrNameLst>
                                      </p:cBhvr>
                                      <p:tavLst>
                                        <p:tav tm="0">
                                          <p:val>
                                            <p:strVal val="0-#ppt_h/2"/>
                                          </p:val>
                                        </p:tav>
                                        <p:tav tm="100000">
                                          <p:val>
                                            <p:strVal val="#ppt_y"/>
                                          </p:val>
                                        </p:tav>
                                      </p:tavLst>
                                    </p:anim>
                                  </p:childTnLst>
                                </p:cTn>
                              </p:par>
                            </p:childTnLst>
                          </p:cTn>
                        </p:par>
                        <p:par>
                          <p:cTn id="229" fill="hold">
                            <p:stCondLst>
                              <p:cond delay="77500"/>
                            </p:stCondLst>
                            <p:childTnLst>
                              <p:par>
                                <p:cTn id="230" presetID="2" presetClass="entr" presetSubtype="8" fill="hold" nodeType="afterEffect">
                                  <p:stCondLst>
                                    <p:cond delay="1000"/>
                                  </p:stCondLst>
                                  <p:childTnLst>
                                    <p:set>
                                      <p:cBhvr>
                                        <p:cTn id="231" dur="1" fill="hold">
                                          <p:stCondLst>
                                            <p:cond delay="0"/>
                                          </p:stCondLst>
                                        </p:cTn>
                                        <p:tgtEl>
                                          <p:spTgt spid="1064"/>
                                        </p:tgtEl>
                                        <p:attrNameLst>
                                          <p:attrName>style.visibility</p:attrName>
                                        </p:attrNameLst>
                                      </p:cBhvr>
                                      <p:to>
                                        <p:strVal val="visible"/>
                                      </p:to>
                                    </p:set>
                                    <p:anim calcmode="lin" valueType="num">
                                      <p:cBhvr additive="base">
                                        <p:cTn id="232" dur="750" fill="hold"/>
                                        <p:tgtEl>
                                          <p:spTgt spid="1064"/>
                                        </p:tgtEl>
                                        <p:attrNameLst>
                                          <p:attrName>ppt_x</p:attrName>
                                        </p:attrNameLst>
                                      </p:cBhvr>
                                      <p:tavLst>
                                        <p:tav tm="0">
                                          <p:val>
                                            <p:strVal val="0-#ppt_w/2"/>
                                          </p:val>
                                        </p:tav>
                                        <p:tav tm="100000">
                                          <p:val>
                                            <p:strVal val="#ppt_x"/>
                                          </p:val>
                                        </p:tav>
                                      </p:tavLst>
                                    </p:anim>
                                    <p:anim calcmode="lin" valueType="num">
                                      <p:cBhvr additive="base">
                                        <p:cTn id="233" dur="750" fill="hold"/>
                                        <p:tgtEl>
                                          <p:spTgt spid="10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Financial Benefits:</a:t>
            </a:r>
            <a:br>
              <a:rPr lang="en-US" dirty="0" smtClean="0"/>
            </a:br>
            <a:r>
              <a:rPr lang="en-US" sz="3600" dirty="0" smtClean="0">
                <a:solidFill>
                  <a:schemeClr val="tx2"/>
                </a:solidFill>
              </a:rPr>
              <a:t>How Do I Get Them?</a:t>
            </a:r>
            <a:endParaRPr lang="en-US" dirty="0">
              <a:solidFill>
                <a:schemeClr val="tx2"/>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1447800"/>
            <a:ext cx="8596202"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ight Arrow 3"/>
          <p:cNvSpPr/>
          <p:nvPr/>
        </p:nvSpPr>
        <p:spPr bwMode="auto">
          <a:xfrm rot="13204056">
            <a:off x="3111121" y="3483771"/>
            <a:ext cx="1600200" cy="6858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xmlns="" val="41618974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mph" presetSubtype="0" repeatCount="3000" fill="hold" grpId="1" nodeType="after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theme/theme1.xml><?xml version="1.0" encoding="utf-8"?>
<a:theme xmlns:a="http://schemas.openxmlformats.org/drawingml/2006/main" name="TS010286745">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892630F-4A64-4AF7-B32E-6762B0A39F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TS010286745</Template>
  <TotalTime>591</TotalTime>
  <Words>3396</Words>
  <Application>Microsoft Office PowerPoint</Application>
  <PresentationFormat>On-screen Show (4:3)</PresentationFormat>
  <Paragraphs>214</Paragraphs>
  <Slides>27</Slides>
  <Notes>27</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TS010286745</vt:lpstr>
      <vt:lpstr>White with Courier font for code slides</vt:lpstr>
      <vt:lpstr>Slide 1</vt:lpstr>
      <vt:lpstr>U.S. Coast Guard Auxiliary: Your Benefits Package</vt:lpstr>
      <vt:lpstr>What Type of Benefits Do I Get?</vt:lpstr>
      <vt:lpstr>Type of Benefit:</vt:lpstr>
      <vt:lpstr>Pride Through Service: What Does it Mean to Me?</vt:lpstr>
      <vt:lpstr>Type of Benefit:</vt:lpstr>
      <vt:lpstr>Financial: What Does it Mean to Me?</vt:lpstr>
      <vt:lpstr>Financial Benefits: National Partnerships for Discounts</vt:lpstr>
      <vt:lpstr>Financial Benefits: How Do I Get Them?</vt:lpstr>
      <vt:lpstr>Financial Benefits: How Do I Get Them?</vt:lpstr>
      <vt:lpstr>Financial Benefits: How Do I Get Them?</vt:lpstr>
      <vt:lpstr>Financial Benefits: How Do I Get Them?</vt:lpstr>
      <vt:lpstr>Financial Benefits: Armed Forces Vacation Club</vt:lpstr>
      <vt:lpstr>Type of Benefit:</vt:lpstr>
      <vt:lpstr>Intellectual: What Does it Mean to Me?</vt:lpstr>
      <vt:lpstr>Type of Benefit:</vt:lpstr>
      <vt:lpstr>Entertainment and Fellowship: What Does it Mean to Me?</vt:lpstr>
      <vt:lpstr>Type of Benefit:</vt:lpstr>
      <vt:lpstr>Professional: What Does it Mean to Me?</vt:lpstr>
      <vt:lpstr>Type of Benefit:</vt:lpstr>
      <vt:lpstr>Safety: What Does it Mean to Me?</vt:lpstr>
      <vt:lpstr>Where My Benefits Come From:</vt:lpstr>
      <vt:lpstr>Where My Benefits Come From: U.S. Coast Guard Auxiliary Association</vt:lpstr>
      <vt:lpstr>Where My Benefits Come From: U.S. Coast Guard Auxiliary Association</vt:lpstr>
      <vt:lpstr>Where My Benefits Come From: U.S. Coast Guard Auxiliary Association</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Coast Guard Auxiliary: Your Benefits Package</dc:title>
  <dc:creator>Kiffer</dc:creator>
  <cp:lastModifiedBy>JOSEPH G OLEARY</cp:lastModifiedBy>
  <cp:revision>46</cp:revision>
  <dcterms:created xsi:type="dcterms:W3CDTF">2011-01-16T21:40:59Z</dcterms:created>
  <dcterms:modified xsi:type="dcterms:W3CDTF">2011-02-15T20:42:07Z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TC102867459990</vt:lpwstr>
  </property>
</Properties>
</file>